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6858000" cx="12192000"/>
  <p:notesSz cx="7010400" cy="9296400"/>
  <p:embeddedFontLst>
    <p:embeddedFont>
      <p:font typeface="Arial Black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6" roundtripDataSignature="AMtx7miMhVWOgENORHPPa3XL30DQljpJ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customschemas.google.com/relationships/presentationmetadata" Target="metadata"/><Relationship Id="rId21" Type="http://schemas.openxmlformats.org/officeDocument/2006/relationships/slide" Target="slides/slide17.xml"/><Relationship Id="rId65" Type="http://schemas.openxmlformats.org/officeDocument/2006/relationships/font" Target="fonts/ArialBlack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d311a6791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d311a6791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Validates real capability, not theoretical confidence</a:t>
            </a:r>
            <a:br>
              <a:rPr lang="en-US"/>
            </a:br>
            <a:r>
              <a:rPr lang="en-US"/>
              <a:t> Reveals hidden dependencies under realistic pressure</a:t>
            </a:r>
            <a:br>
              <a:rPr lang="en-US"/>
            </a:br>
            <a:r>
              <a:rPr lang="en-US"/>
              <a:t> Builds trust through evidence, not assumptions</a:t>
            </a:r>
            <a:br>
              <a:rPr lang="en-US"/>
            </a:br>
            <a:r>
              <a:rPr lang="en-US"/>
              <a:t> Strengthens governance oversight and accountability</a:t>
            </a:r>
            <a:br>
              <a:rPr lang="en-US"/>
            </a:br>
            <a:r>
              <a:rPr lang="en-US"/>
              <a:t> Supports measurable maturity progression over time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 drill shows two teams miscommunicating during a facility outage.</a:t>
            </a:r>
            <a:br>
              <a:rPr lang="en-US"/>
            </a:br>
            <a:r>
              <a:rPr lang="en-US"/>
              <a:t> Cyber example: A failover test exposes missing firewall rules blocking recovery.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9d311a6791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d311a6791_0_11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39d311a6791_0_11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Testing proves capability through execution</a:t>
            </a:r>
            <a:br>
              <a:rPr lang="en-US"/>
            </a:br>
            <a:r>
              <a:rPr lang="en-US"/>
              <a:t> Governance ensures oversight and accountability</a:t>
            </a:r>
            <a:br>
              <a:rPr lang="en-US"/>
            </a:br>
            <a:r>
              <a:rPr lang="en-US"/>
              <a:t> Clear planning improves testing accuracy</a:t>
            </a:r>
            <a:br>
              <a:rPr lang="en-US"/>
            </a:br>
            <a:r>
              <a:rPr lang="en-US"/>
              <a:t> Evidence increases stakeholder confidence</a:t>
            </a:r>
            <a:br>
              <a:rPr lang="en-US"/>
            </a:br>
            <a:r>
              <a:rPr lang="en-US"/>
              <a:t> Validation drives long-term resilience maturity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Leadership sees strong improvement across yearly drills.</a:t>
            </a:r>
            <a:br>
              <a:rPr lang="en-US"/>
            </a:br>
            <a:r>
              <a:rPr lang="en-US"/>
              <a:t> Cyber example: Faster system recovery confirmed through metrics.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39d311a6791_0_11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4a9e633d9_0_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94a9e633d9_0_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394a9e633d9_0_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d311a6791_0_28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9d311a6791_0_28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Each test validates unique resilience components</a:t>
            </a:r>
            <a:br>
              <a:rPr lang="en-US"/>
            </a:br>
            <a:r>
              <a:rPr lang="en-US"/>
              <a:t> Approach depends on maturity level</a:t>
            </a:r>
            <a:br>
              <a:rPr lang="en-US"/>
            </a:br>
            <a:r>
              <a:rPr lang="en-US"/>
              <a:t> Testing balances depth and disruption</a:t>
            </a:r>
            <a:br>
              <a:rPr lang="en-US"/>
            </a:br>
            <a:r>
              <a:rPr lang="en-US"/>
              <a:t> Governance expectations guide selection</a:t>
            </a:r>
            <a:br>
              <a:rPr lang="en-US"/>
            </a:br>
            <a:r>
              <a:rPr lang="en-US"/>
              <a:t> Layered testing builds structured confidence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Organization starts with tabletop before deeper tests.</a:t>
            </a:r>
            <a:br>
              <a:rPr lang="en-US"/>
            </a:br>
            <a:r>
              <a:rPr lang="en-US"/>
              <a:t> Cyber example: System failover tested only after walkthrough success.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39d311a6791_0_28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9d311a6791_0_29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9d311a6791_0_29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39d311a6791_0_29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9d311a6791_0_30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9d311a6791_0_30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Different tests validate different capabilities</a:t>
            </a:r>
            <a:br>
              <a:rPr lang="en-US"/>
            </a:br>
            <a:r>
              <a:rPr lang="en-US"/>
              <a:t> Risk appetite defines testing intensity</a:t>
            </a:r>
            <a:br>
              <a:rPr lang="en-US"/>
            </a:br>
            <a:r>
              <a:rPr lang="en-US"/>
              <a:t> Realism increases as maturity improves</a:t>
            </a:r>
            <a:br>
              <a:rPr lang="en-US"/>
            </a:br>
            <a:r>
              <a:rPr lang="en-US"/>
              <a:t> Layered approach prevents unnecessary disruption</a:t>
            </a:r>
            <a:br>
              <a:rPr lang="en-US"/>
            </a:br>
            <a:r>
              <a:rPr lang="en-US"/>
              <a:t> Governance demands evidence across levels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Small team uses walk-through before functional testing.</a:t>
            </a:r>
            <a:br>
              <a:rPr lang="en-US"/>
            </a:br>
            <a:r>
              <a:rPr lang="en-US"/>
              <a:t> Cyber example: Failover simulation avoided until system readiness proven.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39d311a6791_0_30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d311a6791_0_3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9d311a6791_0_3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Discussion-based simulation with no disruption</a:t>
            </a:r>
            <a:br>
              <a:rPr lang="en-US"/>
            </a:br>
            <a:r>
              <a:rPr lang="en-US"/>
              <a:t> Validates decision logic collaboratively</a:t>
            </a:r>
            <a:br>
              <a:rPr lang="en-US"/>
            </a:br>
            <a:r>
              <a:rPr lang="en-US"/>
              <a:t> Identifies gaps early at low risk</a:t>
            </a:r>
            <a:br>
              <a:rPr lang="en-US"/>
            </a:br>
            <a:r>
              <a:rPr lang="en-US"/>
              <a:t> Strengthens leadership coordination understanding</a:t>
            </a:r>
            <a:br>
              <a:rPr lang="en-US"/>
            </a:br>
            <a:r>
              <a:rPr lang="en-US"/>
              <a:t> Ideal for early testing stages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Room discusses response steps verbally.</a:t>
            </a:r>
            <a:br>
              <a:rPr lang="en-US"/>
            </a:br>
            <a:r>
              <a:rPr lang="en-US"/>
              <a:t> Cyber example: Security team narrates breach response plan.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39d311a6791_0_3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9d311a6791_0_33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9d311a6791_0_33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Best for new or refreshed plans</a:t>
            </a:r>
            <a:br>
              <a:rPr lang="en-US"/>
            </a:br>
            <a:r>
              <a:rPr lang="en-US"/>
              <a:t> Prepares teams before advanced testing</a:t>
            </a:r>
            <a:br>
              <a:rPr lang="en-US"/>
            </a:br>
            <a:r>
              <a:rPr lang="en-US"/>
              <a:t> Encourages participation with low pressure</a:t>
            </a:r>
            <a:br>
              <a:rPr lang="en-US"/>
            </a:br>
            <a:r>
              <a:rPr lang="en-US"/>
              <a:t> Reveals weak assumptions early</a:t>
            </a:r>
            <a:br>
              <a:rPr lang="en-US"/>
            </a:br>
            <a:r>
              <a:rPr lang="en-US"/>
              <a:t> Supports training and alignment efforts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New hires join low-impact tabletop.</a:t>
            </a:r>
            <a:br>
              <a:rPr lang="en-US"/>
            </a:br>
            <a:r>
              <a:rPr lang="en-US"/>
              <a:t> Cyber example: New SOC analysts practice escalation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g39d311a6791_0_33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9d311a6791_0_34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39d311a6791_0_34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Step-by-step review of procedures</a:t>
            </a:r>
            <a:br>
              <a:rPr lang="en-US"/>
            </a:br>
            <a:r>
              <a:rPr lang="en-US"/>
              <a:t> Adds realism beyond tabletop level</a:t>
            </a:r>
            <a:br>
              <a:rPr lang="en-US"/>
            </a:br>
            <a:r>
              <a:rPr lang="en-US"/>
              <a:t> Validates clarity and feasibility directly</a:t>
            </a:r>
            <a:br>
              <a:rPr lang="en-US"/>
            </a:br>
            <a:r>
              <a:rPr lang="en-US"/>
              <a:t> Confirms order and role responsibilities</a:t>
            </a:r>
            <a:br>
              <a:rPr lang="en-US"/>
            </a:br>
            <a:r>
              <a:rPr lang="en-US"/>
              <a:t> Performed without activating systems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walks through evacuation steps.</a:t>
            </a:r>
            <a:br>
              <a:rPr lang="en-US"/>
            </a:br>
            <a:r>
              <a:rPr lang="en-US"/>
              <a:t> Cyber example: IT walks through recovery order visually.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g39d311a6791_0_34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9d311a6791_0_35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9d311a6791_0_35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Used once plans reach maturity</a:t>
            </a:r>
            <a:br>
              <a:rPr lang="en-US"/>
            </a:br>
            <a:r>
              <a:rPr lang="en-US"/>
              <a:t> Ensures all roles understand tasks</a:t>
            </a:r>
            <a:br>
              <a:rPr lang="en-US"/>
            </a:br>
            <a:r>
              <a:rPr lang="en-US"/>
              <a:t> Validates cross-team dependencies clearly</a:t>
            </a:r>
            <a:br>
              <a:rPr lang="en-US"/>
            </a:br>
            <a:r>
              <a:rPr lang="en-US"/>
              <a:t> Identifies missing handoffs early</a:t>
            </a:r>
            <a:br>
              <a:rPr lang="en-US"/>
            </a:br>
            <a:r>
              <a:rPr lang="en-US"/>
              <a:t> Bridges gap between theory and practice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HR learns facilities’ required steps.</a:t>
            </a:r>
            <a:br>
              <a:rPr lang="en-US"/>
            </a:br>
            <a:r>
              <a:rPr lang="en-US"/>
              <a:t> Cyber example: App team notices missing network step.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39d311a6791_0_35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9d311a6791_0_37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39d311a6791_0_37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Executes actual capabilities for validation</a:t>
            </a:r>
            <a:br>
              <a:rPr lang="en-US"/>
            </a:br>
            <a:r>
              <a:rPr lang="en-US"/>
              <a:t> Proves documented steps work correctly</a:t>
            </a:r>
            <a:br>
              <a:rPr lang="en-US"/>
            </a:br>
            <a:r>
              <a:rPr lang="en-US"/>
              <a:t> Requires operational coordination across teams</a:t>
            </a:r>
            <a:br>
              <a:rPr lang="en-US"/>
            </a:br>
            <a:r>
              <a:rPr lang="en-US"/>
              <a:t> Generates measurable performance outcomes</a:t>
            </a:r>
            <a:br>
              <a:rPr lang="en-US"/>
            </a:br>
            <a:r>
              <a:rPr lang="en-US"/>
              <a:t> Used at higher maturity levels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Generator tested under real load.</a:t>
            </a:r>
            <a:br>
              <a:rPr lang="en-US"/>
            </a:br>
            <a:r>
              <a:rPr lang="en-US"/>
              <a:t> Cyber example: Restore server image from backup.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g39d311a6791_0_37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d311a6791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9d311a6791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9d311a6791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9d311a6791_0_38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9d311a6791_0_38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Validates true restoration capability</a:t>
            </a:r>
            <a:br>
              <a:rPr lang="en-US"/>
            </a:br>
            <a:r>
              <a:rPr lang="en-US"/>
              <a:t> Produces timing and throughput metrics</a:t>
            </a:r>
            <a:br>
              <a:rPr lang="en-US"/>
            </a:br>
            <a:r>
              <a:rPr lang="en-US"/>
              <a:t> Supports audit and assurance evidence</a:t>
            </a:r>
            <a:br>
              <a:rPr lang="en-US"/>
            </a:br>
            <a:r>
              <a:rPr lang="en-US"/>
              <a:t> Prepares for advanced test progression</a:t>
            </a:r>
            <a:br>
              <a:rPr lang="en-US"/>
            </a:br>
            <a:r>
              <a:rPr lang="en-US"/>
              <a:t> Confirms readiness for real events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restores workspace equipment.</a:t>
            </a:r>
            <a:br>
              <a:rPr lang="en-US"/>
            </a:br>
            <a:r>
              <a:rPr lang="en-US"/>
              <a:t> Cyber example: Database restore timed and logged.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39d311a6791_0_38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9d311a6791_0_39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9d311a6791_0_39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Most realistic and highest risk test</a:t>
            </a:r>
            <a:br>
              <a:rPr lang="en-US"/>
            </a:br>
            <a:r>
              <a:rPr lang="en-US"/>
              <a:t> Simulates full production outage conditions</a:t>
            </a:r>
            <a:br>
              <a:rPr lang="en-US"/>
            </a:br>
            <a:r>
              <a:rPr lang="en-US"/>
              <a:t> Provides maximum capability validation</a:t>
            </a:r>
            <a:br>
              <a:rPr lang="en-US"/>
            </a:br>
            <a:r>
              <a:rPr lang="en-US"/>
              <a:t> Reserved for advanced maturity programs</a:t>
            </a:r>
            <a:br>
              <a:rPr lang="en-US"/>
            </a:br>
            <a:r>
              <a:rPr lang="en-US"/>
              <a:t> Requires strong governance gating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Company tests full building shutdown.</a:t>
            </a:r>
            <a:br>
              <a:rPr lang="en-US"/>
            </a:br>
            <a:r>
              <a:rPr lang="en-US"/>
              <a:t> Cyber example: Production server intentionally fails over.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39d311a6791_0_39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9d311a6791_0_41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9d311a6791_0_41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Risk of real downtime increases</a:t>
            </a:r>
            <a:br>
              <a:rPr lang="en-US"/>
            </a:br>
            <a:r>
              <a:rPr lang="en-US"/>
              <a:t> Failure can cause business impact</a:t>
            </a:r>
            <a:br>
              <a:rPr lang="en-US"/>
            </a:br>
            <a:r>
              <a:rPr lang="en-US"/>
              <a:t> Requires rollback plans prepared</a:t>
            </a:r>
            <a:br>
              <a:rPr lang="en-US"/>
            </a:br>
            <a:r>
              <a:rPr lang="en-US"/>
              <a:t> Not suitable for early maturity</a:t>
            </a:r>
            <a:br>
              <a:rPr lang="en-US"/>
            </a:br>
            <a:r>
              <a:rPr lang="en-US"/>
              <a:t> Used only at elite readiness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Business must accept real downtime risk.</a:t>
            </a:r>
            <a:br>
              <a:rPr lang="en-US"/>
            </a:br>
            <a:r>
              <a:rPr lang="en-US"/>
              <a:t> Cyber example: Failed failover causes system outages.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39d311a6791_0_41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9d311a6791_0_4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9d311a6791_0_4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Tabletop validates logic efficiently</a:t>
            </a:r>
            <a:br>
              <a:rPr lang="en-US"/>
            </a:br>
            <a:r>
              <a:rPr lang="en-US"/>
              <a:t> Walkthrough validates procedure clarity</a:t>
            </a:r>
            <a:br>
              <a:rPr lang="en-US"/>
            </a:br>
            <a:r>
              <a:rPr lang="en-US"/>
              <a:t> Functional validates true capability</a:t>
            </a:r>
            <a:br>
              <a:rPr lang="en-US"/>
            </a:br>
            <a:r>
              <a:rPr lang="en-US"/>
              <a:t> Interruption validates full resilience</a:t>
            </a:r>
            <a:br>
              <a:rPr lang="en-US"/>
            </a:br>
            <a:r>
              <a:rPr lang="en-US"/>
              <a:t> Selection depends on maturity level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chooses walkthrough before functional testing.</a:t>
            </a:r>
            <a:br>
              <a:rPr lang="en-US"/>
            </a:br>
            <a:r>
              <a:rPr lang="en-US"/>
              <a:t> Cyber example: Failover done only after stable walkthroughs.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g39d311a6791_0_4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8de0571ff3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38de0571ff3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38de0571ff3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9d311a6791_0_58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9d311a6791_0_58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g39d311a6791_0_58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9d311a6791_0_60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9d311a6791_0_60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39d311a6791_0_60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9d311a6791_0_61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9d311a6791_0_61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Turns planning into real capability</a:t>
            </a:r>
            <a:br>
              <a:rPr lang="en-US"/>
            </a:br>
            <a:r>
              <a:rPr lang="en-US"/>
              <a:t> Ensures testing consistency across teams</a:t>
            </a:r>
            <a:br>
              <a:rPr lang="en-US"/>
            </a:br>
            <a:r>
              <a:rPr lang="en-US"/>
              <a:t> Proves readiness intentionally, not casually</a:t>
            </a:r>
            <a:br>
              <a:rPr lang="en-US"/>
            </a:br>
            <a:r>
              <a:rPr lang="en-US"/>
              <a:t> Provides measurable governance evidence</a:t>
            </a:r>
            <a:br>
              <a:rPr lang="en-US"/>
            </a:br>
            <a:r>
              <a:rPr lang="en-US"/>
              <a:t> Protects continuity through structured learning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Organization formalizes yearly exercise cycle.</a:t>
            </a:r>
            <a:br>
              <a:rPr lang="en-US"/>
            </a:br>
            <a:r>
              <a:rPr lang="en-US"/>
              <a:t> Cyber example: SOC uses structured breach simulations.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39d311a6791_0_61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9d311a6791_0_62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39d311a6791_0_62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Governance defines expectations and limits</a:t>
            </a:r>
            <a:br>
              <a:rPr lang="en-US"/>
            </a:br>
            <a:r>
              <a:rPr lang="en-US"/>
              <a:t> Oversight ensures consistent execution standards</a:t>
            </a:r>
            <a:br>
              <a:rPr lang="en-US"/>
            </a:br>
            <a:r>
              <a:rPr lang="en-US"/>
              <a:t> Ownership aligns to accountable roles</a:t>
            </a:r>
            <a:br>
              <a:rPr lang="en-US"/>
            </a:br>
            <a:r>
              <a:rPr lang="en-US"/>
              <a:t> Approvals follow BCM hierarchy</a:t>
            </a:r>
            <a:br>
              <a:rPr lang="en-US"/>
            </a:br>
            <a:r>
              <a:rPr lang="en-US"/>
              <a:t> Governance ties exercises to maturity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Board approves annual testing roadmap.</a:t>
            </a:r>
            <a:br>
              <a:rPr lang="en-US"/>
            </a:br>
            <a:r>
              <a:rPr lang="en-US"/>
              <a:t> Cyber example: CISO reviews exercise outcomes.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39d311a6791_0_62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9d311a6791_0_63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g39d311a6791_0_63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Purpose linked to resilience objectives</a:t>
            </a:r>
            <a:br>
              <a:rPr lang="en-US"/>
            </a:br>
            <a:r>
              <a:rPr lang="en-US"/>
              <a:t> Tiered approach based on maturity</a:t>
            </a:r>
            <a:br>
              <a:rPr lang="en-US"/>
            </a:br>
            <a:r>
              <a:rPr lang="en-US"/>
              <a:t> Clear scope includes dependencies</a:t>
            </a:r>
            <a:br>
              <a:rPr lang="en-US"/>
            </a:br>
            <a:r>
              <a:rPr lang="en-US"/>
              <a:t> Facilitator ensures structured execution</a:t>
            </a:r>
            <a:br>
              <a:rPr lang="en-US"/>
            </a:br>
            <a:r>
              <a:rPr lang="en-US"/>
              <a:t> Improvement integrated into test cycle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Program defines scope by business impact.</a:t>
            </a:r>
            <a:br>
              <a:rPr lang="en-US"/>
            </a:br>
            <a:r>
              <a:rPr lang="en-US"/>
              <a:t> Cyber example: Critical system list shapes exercises.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g39d311a6791_0_63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d311a6791_0_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9d311a6791_0_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Proves readiness through repeatable validation</a:t>
            </a:r>
            <a:br>
              <a:rPr lang="en-US"/>
            </a:br>
            <a:r>
              <a:rPr lang="en-US"/>
              <a:t> Exposes gaps only visible under pressure</a:t>
            </a:r>
            <a:br>
              <a:rPr lang="en-US"/>
            </a:br>
            <a:r>
              <a:rPr lang="en-US"/>
              <a:t> Builds leadership trust using factual evidence</a:t>
            </a:r>
            <a:br>
              <a:rPr lang="en-US"/>
            </a:br>
            <a:r>
              <a:rPr lang="en-US"/>
              <a:t> Reduces cascading failures across dependencies</a:t>
            </a:r>
            <a:br>
              <a:rPr lang="en-US"/>
            </a:br>
            <a:r>
              <a:rPr lang="en-US"/>
              <a:t> Converts insights into measurable governance value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realize emergency contacts outdated during a drill.</a:t>
            </a:r>
            <a:br>
              <a:rPr lang="en-US"/>
            </a:br>
            <a:r>
              <a:rPr lang="en-US"/>
              <a:t> Cyber example: Ransomware simulation uncovers slow escalation steps.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9d311a6791_0_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9d311a6791_0_65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39d311a6791_0_65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Governance oversees, not executes</a:t>
            </a:r>
            <a:br>
              <a:rPr lang="en-US"/>
            </a:br>
            <a:r>
              <a:rPr lang="en-US"/>
              <a:t> Business validates process capability</a:t>
            </a:r>
            <a:br>
              <a:rPr lang="en-US"/>
            </a:br>
            <a:r>
              <a:rPr lang="en-US"/>
              <a:t> Technology validates infrastructure recovery</a:t>
            </a:r>
            <a:br>
              <a:rPr lang="en-US"/>
            </a:br>
            <a:r>
              <a:rPr lang="en-US"/>
              <a:t> Risk reviews defensibility and compliance</a:t>
            </a:r>
            <a:br>
              <a:rPr lang="en-US"/>
            </a:br>
            <a:r>
              <a:rPr lang="en-US"/>
              <a:t> Facilitators support structure, not authority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Operations team owns execution steps.</a:t>
            </a:r>
            <a:br>
              <a:rPr lang="en-US"/>
            </a:br>
            <a:r>
              <a:rPr lang="en-US"/>
              <a:t> Cyber example: IT owns technical failover 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g39d311a6791_0_65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9d311a6791_0_66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39d311a6791_0_66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Cadence reflects organizational risk levels</a:t>
            </a:r>
            <a:br>
              <a:rPr lang="en-US"/>
            </a:br>
            <a:r>
              <a:rPr lang="en-US"/>
              <a:t> Early maturity requires frequent light tests</a:t>
            </a:r>
            <a:br>
              <a:rPr lang="en-US"/>
            </a:br>
            <a:r>
              <a:rPr lang="en-US"/>
              <a:t> Higher maturity uses deeper realism</a:t>
            </a:r>
            <a:br>
              <a:rPr lang="en-US"/>
            </a:br>
            <a:r>
              <a:rPr lang="en-US"/>
              <a:t> Escalation requires governance readiness</a:t>
            </a:r>
            <a:br>
              <a:rPr lang="en-US"/>
            </a:br>
            <a:r>
              <a:rPr lang="en-US"/>
              <a:t> Tiering prevents unnecessary disruption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Monthly low-risk walk-throughs performed.</a:t>
            </a:r>
            <a:br>
              <a:rPr lang="en-US"/>
            </a:br>
            <a:r>
              <a:rPr lang="en-US"/>
              <a:t> Cyber example: Annual functional system test scheduled.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g39d311a6791_0_66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9d311a6791_0_67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39d311a6791_0_67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Scope reflects real business impact</a:t>
            </a:r>
            <a:br>
              <a:rPr lang="en-US"/>
            </a:br>
            <a:r>
              <a:rPr lang="en-US"/>
              <a:t> Risk appetite dictates depth required</a:t>
            </a:r>
            <a:br>
              <a:rPr lang="en-US"/>
            </a:br>
            <a:r>
              <a:rPr lang="en-US"/>
              <a:t> Critical functions justify deeper testing</a:t>
            </a:r>
            <a:br>
              <a:rPr lang="en-US"/>
            </a:br>
            <a:r>
              <a:rPr lang="en-US"/>
              <a:t> Some functions stay low-intensity</a:t>
            </a:r>
            <a:br>
              <a:rPr lang="en-US"/>
            </a:br>
            <a:r>
              <a:rPr lang="en-US"/>
              <a:t> Better alignment improves assurance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Critical services tested more often.</a:t>
            </a:r>
            <a:br>
              <a:rPr lang="en-US"/>
            </a:br>
            <a:r>
              <a:rPr lang="en-US"/>
              <a:t> Cyber example: Payment system prioritized for functional tests.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39d311a6791_0_67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9d311a6791_0_69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9d311a6791_0_69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Artifacts support defensibility and audit</a:t>
            </a:r>
            <a:br>
              <a:rPr lang="en-US"/>
            </a:br>
            <a:r>
              <a:rPr lang="en-US"/>
              <a:t> Evidence captured during execution</a:t>
            </a:r>
            <a:br>
              <a:rPr lang="en-US"/>
            </a:br>
            <a:r>
              <a:rPr lang="en-US"/>
              <a:t> Documentation links plan to actions</a:t>
            </a:r>
            <a:br>
              <a:rPr lang="en-US"/>
            </a:br>
            <a:r>
              <a:rPr lang="en-US"/>
              <a:t> Traceability required for accountability</a:t>
            </a:r>
            <a:br>
              <a:rPr lang="en-US"/>
            </a:br>
            <a:r>
              <a:rPr lang="en-US"/>
              <a:t> Records form assurance foundation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Observers document timing issues immediately.</a:t>
            </a:r>
            <a:br>
              <a:rPr lang="en-US"/>
            </a:br>
            <a:r>
              <a:rPr lang="en-US"/>
              <a:t> Cyber example: Logs captured during failover testing.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39d311a6791_0_69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9d311a6791_0_70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39d311a6791_0_70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 grows as confidence increases</a:t>
            </a:r>
            <a:br>
              <a:rPr lang="en-US"/>
            </a:br>
            <a:r>
              <a:rPr lang="en-US"/>
              <a:t> Progression follows established test tiers</a:t>
            </a:r>
            <a:br>
              <a:rPr lang="en-US"/>
            </a:br>
            <a:r>
              <a:rPr lang="en-US"/>
              <a:t> Escalation depends on proven capability</a:t>
            </a:r>
            <a:br>
              <a:rPr lang="en-US"/>
            </a:br>
            <a:r>
              <a:rPr lang="en-US"/>
              <a:t> Realism increases with maturity level</a:t>
            </a:r>
            <a:br>
              <a:rPr lang="en-US"/>
            </a:br>
            <a:r>
              <a:rPr lang="en-US"/>
              <a:t> Governance approves each escalation step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Organization moves from walkthrough to functional.</a:t>
            </a:r>
            <a:br>
              <a:rPr lang="en-US"/>
            </a:br>
            <a:r>
              <a:rPr lang="en-US"/>
              <a:t> Cyber example: Cloud failover tested after multiple successes.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g39d311a6791_0_70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9d311a6791_0_71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9d311a6791_0_71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Lessons convert into corrective actions</a:t>
            </a:r>
            <a:br>
              <a:rPr lang="en-US"/>
            </a:br>
            <a:r>
              <a:rPr lang="en-US"/>
              <a:t> Improvements tracked until closure</a:t>
            </a:r>
            <a:br>
              <a:rPr lang="en-US"/>
            </a:br>
            <a:r>
              <a:rPr lang="en-US"/>
              <a:t> Exercises refine execution capability</a:t>
            </a:r>
            <a:br>
              <a:rPr lang="en-US"/>
            </a:br>
            <a:r>
              <a:rPr lang="en-US"/>
              <a:t> Iteration strengthens credibility</a:t>
            </a:r>
            <a:br>
              <a:rPr lang="en-US"/>
            </a:br>
            <a:r>
              <a:rPr lang="en-US"/>
              <a:t> Program matures through consistent updates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updates process after failure observed.</a:t>
            </a:r>
            <a:br>
              <a:rPr lang="en-US"/>
            </a:br>
            <a:r>
              <a:rPr lang="en-US"/>
              <a:t> Cyber example: Response time reduced after review.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5" name="Google Shape;625;g39d311a6791_0_71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9d311a6791_0_72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39d311a6791_0_72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Exercises prove readiness to governance</a:t>
            </a:r>
            <a:br>
              <a:rPr lang="en-US"/>
            </a:br>
            <a:r>
              <a:rPr lang="en-US"/>
              <a:t> Evidence connects intent to execution</a:t>
            </a:r>
            <a:br>
              <a:rPr lang="en-US"/>
            </a:br>
            <a:r>
              <a:rPr lang="en-US"/>
              <a:t> Assurance depends on traceable results</a:t>
            </a:r>
            <a:br>
              <a:rPr lang="en-US"/>
            </a:br>
            <a:r>
              <a:rPr lang="en-US"/>
              <a:t> Integration reinforces policy alignment</a:t>
            </a:r>
            <a:br>
              <a:rPr lang="en-US"/>
            </a:br>
            <a:r>
              <a:rPr lang="en-US"/>
              <a:t> Strong programs protect resilience long-term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Leadership gains confidence from repeated success.</a:t>
            </a:r>
            <a:br>
              <a:rPr lang="en-US"/>
            </a:br>
            <a:r>
              <a:rPr lang="en-US"/>
              <a:t> Cyber example: Auditors verify test evidence for compliance.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9" name="Google Shape;639;g39d311a6791_0_72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9d311a6791_0_74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39d311a6791_0_74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Testing must match governance expectations</a:t>
            </a:r>
            <a:br>
              <a:rPr lang="en-US"/>
            </a:br>
            <a:r>
              <a:rPr lang="en-US"/>
              <a:t> Maturity defines validation depth</a:t>
            </a:r>
            <a:br>
              <a:rPr lang="en-US"/>
            </a:br>
            <a:r>
              <a:rPr lang="en-US"/>
              <a:t> Structure ensures consistency and reliability</a:t>
            </a:r>
            <a:br>
              <a:rPr lang="en-US"/>
            </a:br>
            <a:r>
              <a:rPr lang="en-US"/>
              <a:t> Evidence drives assurance credibility</a:t>
            </a:r>
            <a:br>
              <a:rPr lang="en-US"/>
            </a:br>
            <a:r>
              <a:rPr lang="en-US"/>
              <a:t> Escalation earned through proven readiness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Company avoids deep testing until prepared.</a:t>
            </a:r>
            <a:br>
              <a:rPr lang="en-US"/>
            </a:br>
            <a:r>
              <a:rPr lang="en-US"/>
              <a:t> Cyber example: Full failover allowed only after stable performance.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g39d311a6791_0_74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8de0571ff3_0_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g38de0571ff3_0_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38de0571ff3_0_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9d311a6791_0_90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39d311a6791_0_90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Discussion validates decision clarity</a:t>
            </a:r>
            <a:br>
              <a:rPr lang="en-US"/>
            </a:br>
            <a:r>
              <a:rPr lang="en-US"/>
              <a:t> Ideal for early maturity programs</a:t>
            </a:r>
            <a:br>
              <a:rPr lang="en-US"/>
            </a:br>
            <a:r>
              <a:rPr lang="en-US"/>
              <a:t> No operational disruption required</a:t>
            </a:r>
            <a:br>
              <a:rPr lang="en-US"/>
            </a:br>
            <a:r>
              <a:rPr lang="en-US"/>
              <a:t> Reveals role confusion quickly</a:t>
            </a:r>
            <a:br>
              <a:rPr lang="en-US"/>
            </a:br>
            <a:r>
              <a:rPr lang="en-US"/>
              <a:t> Low-risk entry to structured testing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verbally simulates fire evacuation.</a:t>
            </a:r>
            <a:br>
              <a:rPr lang="en-US"/>
            </a:br>
            <a:r>
              <a:rPr lang="en-US"/>
              <a:t> Cyber example: SOC narrates phishing escalation steps.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g39d311a6791_0_90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d311a6791_0_3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39d311a6791_0_3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Testing must be repeatable and defensible</a:t>
            </a:r>
            <a:br>
              <a:rPr lang="en-US"/>
            </a:br>
            <a:r>
              <a:rPr lang="en-US"/>
              <a:t> Scenarios must reflect realistic business risks</a:t>
            </a:r>
            <a:br>
              <a:rPr lang="en-US"/>
            </a:br>
            <a:r>
              <a:rPr lang="en-US"/>
              <a:t> Escalation paths must mirror real authority</a:t>
            </a:r>
            <a:br>
              <a:rPr lang="en-US"/>
            </a:br>
            <a:r>
              <a:rPr lang="en-US"/>
              <a:t> Artifacts must provide complete traceability</a:t>
            </a:r>
            <a:br>
              <a:rPr lang="en-US"/>
            </a:br>
            <a:r>
              <a:rPr lang="en-US"/>
              <a:t> Outcomes must guide continuous improvement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Practice scenario reveals unclear manager approval steps.</a:t>
            </a:r>
            <a:br>
              <a:rPr lang="en-US"/>
            </a:br>
            <a:r>
              <a:rPr lang="en-US"/>
              <a:t> Cyber example: Network failover test identifies missing routing rules.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g39d311a6791_0_3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9d311a6791_0_9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39d311a6791_0_9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g39d311a6791_0_9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9d311a6791_0_93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39d311a6791_0_93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Facilitator drives scenario discussion</a:t>
            </a:r>
            <a:br>
              <a:rPr lang="en-US"/>
            </a:br>
            <a:r>
              <a:rPr lang="en-US"/>
              <a:t> Participants narrate expected actions</a:t>
            </a:r>
            <a:br>
              <a:rPr lang="en-US"/>
            </a:br>
            <a:r>
              <a:rPr lang="en-US"/>
              <a:t> Roles discussed without performing</a:t>
            </a:r>
            <a:br>
              <a:rPr lang="en-US"/>
            </a:br>
            <a:r>
              <a:rPr lang="en-US"/>
              <a:t> Decisions validated without execution</a:t>
            </a:r>
            <a:br>
              <a:rPr lang="en-US"/>
            </a:br>
            <a:r>
              <a:rPr lang="en-US"/>
              <a:t> Alignment prioritized over performance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narrates communication steps together.</a:t>
            </a:r>
            <a:br>
              <a:rPr lang="en-US"/>
            </a:br>
            <a:r>
              <a:rPr lang="en-US"/>
              <a:t> Cyber example: Security narrates breach containment flow.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g39d311a6791_0_93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9d311a6791_0_94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9d311a6791_0_94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g39d311a6791_0_94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9d311a6791_0_95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39d311a6791_0_95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Escalation requires governance approval</a:t>
            </a:r>
            <a:br>
              <a:rPr lang="en-US"/>
            </a:br>
            <a:r>
              <a:rPr lang="en-US"/>
              <a:t> Risks assessed before deeper testing</a:t>
            </a:r>
            <a:br>
              <a:rPr lang="en-US"/>
            </a:br>
            <a:r>
              <a:rPr lang="en-US"/>
              <a:t> Gaps resolved prior to escalation</a:t>
            </a:r>
            <a:br>
              <a:rPr lang="en-US"/>
            </a:br>
            <a:r>
              <a:rPr lang="en-US"/>
              <a:t> Functional requires performance expectations</a:t>
            </a:r>
            <a:br>
              <a:rPr lang="en-US"/>
            </a:br>
            <a:r>
              <a:rPr lang="en-US"/>
              <a:t> Readiness determines timing, not ambition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waits until processes stable.</a:t>
            </a:r>
            <a:br>
              <a:rPr lang="en-US"/>
            </a:br>
            <a:r>
              <a:rPr lang="en-US"/>
              <a:t> Cyber example: Failover tested only after dependency mapping.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g39d311a6791_0_95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9d311a6791_0_96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39d311a6791_0_96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Executes real recovery actions</a:t>
            </a:r>
            <a:br>
              <a:rPr lang="en-US"/>
            </a:br>
            <a:r>
              <a:rPr lang="en-US"/>
              <a:t> Confirms operational capability directly</a:t>
            </a:r>
            <a:br>
              <a:rPr lang="en-US"/>
            </a:br>
            <a:r>
              <a:rPr lang="en-US"/>
              <a:t> Requires stable processes beforehand</a:t>
            </a:r>
            <a:br>
              <a:rPr lang="en-US"/>
            </a:br>
            <a:r>
              <a:rPr lang="en-US"/>
              <a:t> Measures performance through outcomes</a:t>
            </a:r>
            <a:br>
              <a:rPr lang="en-US"/>
            </a:br>
            <a:r>
              <a:rPr lang="en-US"/>
              <a:t> Validates readiness beyond discussion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tests real building access recovery.</a:t>
            </a:r>
            <a:br>
              <a:rPr lang="en-US"/>
            </a:br>
            <a:r>
              <a:rPr lang="en-US"/>
              <a:t> Cyber example: IT performs live backup restore.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39d311a6791_0_96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9d311a6791_0_98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39d311a6791_0_98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Execution shared across multiple teams</a:t>
            </a:r>
            <a:br>
              <a:rPr lang="en-US"/>
            </a:br>
            <a:r>
              <a:rPr lang="en-US"/>
              <a:t> Handoffs validated through real interaction</a:t>
            </a:r>
            <a:br>
              <a:rPr lang="en-US"/>
            </a:br>
            <a:r>
              <a:rPr lang="en-US"/>
              <a:t> Timing observed during live steps</a:t>
            </a:r>
            <a:br>
              <a:rPr lang="en-US"/>
            </a:br>
            <a:r>
              <a:rPr lang="en-US"/>
              <a:t> Coordination becomes measured outcome</a:t>
            </a:r>
            <a:br>
              <a:rPr lang="en-US"/>
            </a:br>
            <a:r>
              <a:rPr lang="en-US"/>
              <a:t> Evidence reflects true readiness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HR and facilities practice coordinated steps.</a:t>
            </a:r>
            <a:br>
              <a:rPr lang="en-US"/>
            </a:br>
            <a:r>
              <a:rPr lang="en-US"/>
              <a:t> Cyber example: IT and security validate escalation chain.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g39d311a6791_0_98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9d311a6791_0_99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39d311a6791_0_99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Plans must be clearly documented</a:t>
            </a:r>
            <a:br>
              <a:rPr lang="en-US"/>
            </a:br>
            <a:r>
              <a:rPr lang="en-US"/>
              <a:t> Dependencies fully mapped beforehand</a:t>
            </a:r>
            <a:br>
              <a:rPr lang="en-US"/>
            </a:br>
            <a:r>
              <a:rPr lang="en-US"/>
              <a:t> Roles prepared for real coordination</a:t>
            </a:r>
            <a:br>
              <a:rPr lang="en-US"/>
            </a:br>
            <a:r>
              <a:rPr lang="en-US"/>
              <a:t> Risks accepted before activation</a:t>
            </a:r>
            <a:br>
              <a:rPr lang="en-US"/>
            </a:br>
            <a:r>
              <a:rPr lang="en-US"/>
              <a:t> Governance must approve execution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reviews responsibilities before exercise.</a:t>
            </a:r>
            <a:br>
              <a:rPr lang="en-US"/>
            </a:br>
            <a:r>
              <a:rPr lang="en-US"/>
              <a:t> Cyber example: Data dependencies verified before testing.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39d311a6791_0_99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9d311a6791_0_100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39d311a6791_0_100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Functional tests generate measurable data</a:t>
            </a:r>
            <a:br>
              <a:rPr lang="en-US"/>
            </a:br>
            <a:r>
              <a:rPr lang="en-US"/>
              <a:t> Timing and feasibility validated directly</a:t>
            </a:r>
            <a:br>
              <a:rPr lang="en-US"/>
            </a:br>
            <a:r>
              <a:rPr lang="en-US"/>
              <a:t> Results tied to RTO and RPO</a:t>
            </a:r>
            <a:br>
              <a:rPr lang="en-US"/>
            </a:br>
            <a:r>
              <a:rPr lang="en-US"/>
              <a:t> Findings support governance assurance</a:t>
            </a:r>
            <a:br>
              <a:rPr lang="en-US"/>
            </a:br>
            <a:r>
              <a:rPr lang="en-US"/>
              <a:t> Readiness judged by defensible evidence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logs improvements in timing.</a:t>
            </a:r>
            <a:br>
              <a:rPr lang="en-US"/>
            </a:br>
            <a:r>
              <a:rPr lang="en-US"/>
              <a:t> Cyber example: Restore time meets expected RTO.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g39d311a6791_0_100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9d311a6791_0_101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39d311a6791_0_101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39d311a6791_0_101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8de0571ff3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38de0571ff3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0" name="Google Shape;810;g38de0571ff3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d311a6791_0_5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9d311a6791_0_5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Testing aligns with established governance rules</a:t>
            </a:r>
            <a:br>
              <a:rPr lang="en-US"/>
            </a:br>
            <a:r>
              <a:rPr lang="en-US"/>
              <a:t> Leadership participation increases accountability strength</a:t>
            </a:r>
            <a:br>
              <a:rPr lang="en-US"/>
            </a:br>
            <a:r>
              <a:rPr lang="en-US"/>
              <a:t> Escalation must follow actual authority paths</a:t>
            </a:r>
            <a:br>
              <a:rPr lang="en-US"/>
            </a:br>
            <a:r>
              <a:rPr lang="en-US"/>
              <a:t> Documentation must satisfy compliance expectations</a:t>
            </a:r>
            <a:br>
              <a:rPr lang="en-US"/>
            </a:br>
            <a:r>
              <a:rPr lang="en-US"/>
              <a:t> Governance converts tests into formal evidence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Leadership signs off after reviewing drill results.</a:t>
            </a:r>
            <a:br>
              <a:rPr lang="en-US"/>
            </a:br>
            <a:r>
              <a:rPr lang="en-US"/>
              <a:t> Cyber example: Auditors validate incident test logs for accuracy.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g39d311a6791_0_5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94a9e633d9_0_32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g394a9e633d9_0_32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g394a9e633d9_0_32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9d311a6791_0_145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39d311a6791_0_145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6" name="Google Shape;826;g39d311a6791_0_145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9d311a6791_0_118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39d311a6791_0_118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Testing proves capability, not intention</a:t>
            </a:r>
            <a:br>
              <a:rPr lang="en-US"/>
            </a:br>
            <a:r>
              <a:rPr lang="en-US"/>
              <a:t> Reveals gaps before real disruption</a:t>
            </a:r>
            <a:br>
              <a:rPr lang="en-US"/>
            </a:br>
            <a:r>
              <a:rPr lang="en-US"/>
              <a:t> Builds confidence across leadership levels</a:t>
            </a:r>
            <a:br>
              <a:rPr lang="en-US"/>
            </a:br>
            <a:r>
              <a:rPr lang="en-US"/>
              <a:t> Demonstrates readiness through evidence</a:t>
            </a:r>
            <a:br>
              <a:rPr lang="en-US"/>
            </a:br>
            <a:r>
              <a:rPr lang="en-US"/>
              <a:t> Strengthens governance assurance overall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Fire drill exposes weak staffing response.</a:t>
            </a:r>
            <a:br>
              <a:rPr lang="en-US"/>
            </a:br>
            <a:r>
              <a:rPr lang="en-US"/>
              <a:t> Cyber example: Phishing test reveals slow triage.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4" name="Google Shape;834;g39d311a6791_0_118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9d311a6791_0_119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39d311a6791_0_119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Early maturity uses tabletop testing</a:t>
            </a:r>
            <a:br>
              <a:rPr lang="en-US"/>
            </a:br>
            <a:r>
              <a:rPr lang="en-US"/>
              <a:t> Higher maturity enables functional tests</a:t>
            </a:r>
            <a:br>
              <a:rPr lang="en-US"/>
            </a:br>
            <a:r>
              <a:rPr lang="en-US"/>
              <a:t> Escalation must be risk-based</a:t>
            </a:r>
            <a:br>
              <a:rPr lang="en-US"/>
            </a:br>
            <a:r>
              <a:rPr lang="en-US"/>
              <a:t> Readiness proven before deeper realism</a:t>
            </a:r>
            <a:br>
              <a:rPr lang="en-US"/>
            </a:br>
            <a:r>
              <a:rPr lang="en-US"/>
              <a:t> Maturity drives testing depth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Company stays with tabletop for new plans.</a:t>
            </a:r>
            <a:br>
              <a:rPr lang="en-US"/>
            </a:br>
            <a:r>
              <a:rPr lang="en-US"/>
              <a:t> Cyber example: Full failover delayed until audits passed.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2" name="Google Shape;852;g39d311a6791_0_119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9d311a6791_0_12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39d311a6791_0_12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Tabletop checks logic and coordination</a:t>
            </a:r>
            <a:br>
              <a:rPr lang="en-US"/>
            </a:br>
            <a:r>
              <a:rPr lang="en-US"/>
              <a:t> Walkthrough checks procedure clarity</a:t>
            </a:r>
            <a:br>
              <a:rPr lang="en-US"/>
            </a:br>
            <a:r>
              <a:rPr lang="en-US"/>
              <a:t> Functional checks live capability</a:t>
            </a:r>
            <a:br>
              <a:rPr lang="en-US"/>
            </a:br>
            <a:r>
              <a:rPr lang="en-US"/>
              <a:t> Interruption checks production resilience</a:t>
            </a:r>
            <a:br>
              <a:rPr lang="en-US"/>
            </a:br>
            <a:r>
              <a:rPr lang="en-US"/>
              <a:t> Each tier increases assurance depth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Exercise escalates as readiness improves.</a:t>
            </a:r>
            <a:br>
              <a:rPr lang="en-US"/>
            </a:br>
            <a:r>
              <a:rPr lang="en-US"/>
              <a:t> Cyber example: SOC moves from tabletop to functional.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8" name="Google Shape;868;g39d311a6791_0_12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9d311a6791_0_123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g39d311a6791_0_123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Cadence prevents unstructured testing</a:t>
            </a:r>
            <a:br>
              <a:rPr lang="en-US"/>
            </a:br>
            <a:r>
              <a:rPr lang="en-US"/>
              <a:t> Scope reflects critical dependencies</a:t>
            </a:r>
            <a:br>
              <a:rPr lang="en-US"/>
            </a:br>
            <a:r>
              <a:rPr lang="en-US"/>
              <a:t> Evidence connects plans to execution</a:t>
            </a:r>
            <a:br>
              <a:rPr lang="en-US"/>
            </a:br>
            <a:r>
              <a:rPr lang="en-US"/>
              <a:t> Governance approves escalation thresholds</a:t>
            </a:r>
            <a:br>
              <a:rPr lang="en-US"/>
            </a:br>
            <a:r>
              <a:rPr lang="en-US"/>
              <a:t> Iteration strengthens assurance credibility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Yearly plan defines clear testing levels.</a:t>
            </a:r>
            <a:br>
              <a:rPr lang="en-US"/>
            </a:br>
            <a:r>
              <a:rPr lang="en-US"/>
              <a:t> Cyber example: System list reviewed before planning.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5" name="Google Shape;885;g39d311a6791_0_123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9d311a6791_0_124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39d311a6791_0_124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Tabletop uses discussion-based simulation</a:t>
            </a:r>
            <a:br>
              <a:rPr lang="en-US"/>
            </a:br>
            <a:r>
              <a:rPr lang="en-US"/>
              <a:t> Functional uses real execution steps</a:t>
            </a:r>
            <a:br>
              <a:rPr lang="en-US"/>
            </a:br>
            <a:r>
              <a:rPr lang="en-US"/>
              <a:t> Tabletop simulates roles verbally</a:t>
            </a:r>
            <a:br>
              <a:rPr lang="en-US"/>
            </a:br>
            <a:r>
              <a:rPr lang="en-US"/>
              <a:t> Functional performs tasks live</a:t>
            </a:r>
            <a:br>
              <a:rPr lang="en-US"/>
            </a:br>
            <a:r>
              <a:rPr lang="en-US"/>
              <a:t> Logic vs capability differentiates them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First meets verbally, second executes steps.</a:t>
            </a:r>
            <a:br>
              <a:rPr lang="en-US"/>
            </a:br>
            <a:r>
              <a:rPr lang="en-US"/>
              <a:t> Cyber example: Walkthrough of breach vs live containment.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2" name="Google Shape;902;g39d311a6791_0_124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9d311a6791_0_126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g39d311a6791_0_126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Governance must approve deeper testing</a:t>
            </a:r>
            <a:br>
              <a:rPr lang="en-US"/>
            </a:br>
            <a:r>
              <a:rPr lang="en-US"/>
              <a:t> Risk acceptance required beforehand</a:t>
            </a:r>
            <a:br>
              <a:rPr lang="en-US"/>
            </a:br>
            <a:r>
              <a:rPr lang="en-US"/>
              <a:t> Teams must prove readiness first</a:t>
            </a:r>
            <a:br>
              <a:rPr lang="en-US"/>
            </a:br>
            <a:r>
              <a:rPr lang="en-US"/>
              <a:t> Procedures must be stable and tested</a:t>
            </a:r>
            <a:br>
              <a:rPr lang="en-US"/>
            </a:br>
            <a:r>
              <a:rPr lang="en-US"/>
              <a:t> Capability validated before escalation allowed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Leadership delays functional test until stable.</a:t>
            </a:r>
            <a:br>
              <a:rPr lang="en-US"/>
            </a:br>
            <a:r>
              <a:rPr lang="en-US"/>
              <a:t> Cyber example: Failover testing postponed for patching.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g39d311a6791_0_126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9d311a6791_0_127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39d311a6791_0_127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Results tied to defined objectives</a:t>
            </a:r>
            <a:br>
              <a:rPr lang="en-US"/>
            </a:br>
            <a:r>
              <a:rPr lang="en-US"/>
              <a:t> Traceability proves accountability strength</a:t>
            </a:r>
            <a:br>
              <a:rPr lang="en-US"/>
            </a:br>
            <a:r>
              <a:rPr lang="en-US"/>
              <a:t> Findings become improvement actions</a:t>
            </a:r>
            <a:br>
              <a:rPr lang="en-US"/>
            </a:br>
            <a:r>
              <a:rPr lang="en-US"/>
              <a:t> Evidence demonstrates maturity level</a:t>
            </a:r>
            <a:br>
              <a:rPr lang="en-US"/>
            </a:br>
            <a:r>
              <a:rPr lang="en-US"/>
              <a:t> Testing becomes defensible assurance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Audit accepts exercise documentation fully.</a:t>
            </a:r>
            <a:br>
              <a:rPr lang="en-US"/>
            </a:br>
            <a:r>
              <a:rPr lang="en-US"/>
              <a:t> Cyber example: Logs validate compliance with RTO.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5" name="Google Shape;935;g39d311a6791_0_127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9d311a6791_0_129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g39d311a6791_0_129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 expects governance-driven escalation</a:t>
            </a:r>
            <a:br>
              <a:rPr lang="en-US"/>
            </a:br>
            <a:r>
              <a:rPr lang="en-US"/>
              <a:t> Capability must align to maturity level</a:t>
            </a:r>
            <a:br>
              <a:rPr lang="en-US"/>
            </a:br>
            <a:r>
              <a:rPr lang="en-US"/>
              <a:t> Evidence must support assurance claims</a:t>
            </a:r>
            <a:br>
              <a:rPr lang="en-US"/>
            </a:br>
            <a:r>
              <a:rPr lang="en-US"/>
              <a:t> Testing progression must follow logic</a:t>
            </a:r>
            <a:br>
              <a:rPr lang="en-US"/>
            </a:br>
            <a:r>
              <a:rPr lang="en-US"/>
              <a:t> Readiness measured through defensible proof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Program aligns testing with policy.</a:t>
            </a:r>
            <a:br>
              <a:rPr lang="en-US"/>
            </a:br>
            <a:r>
              <a:rPr lang="en-US"/>
              <a:t> Cyber example: Certification review checks exercise evidence.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1" name="Google Shape;951;g39d311a6791_0_129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d311a6791_0_6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9d311a6791_0_6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Tabletops validate decision logic collaboratively</a:t>
            </a:r>
            <a:br>
              <a:rPr lang="en-US"/>
            </a:br>
            <a:r>
              <a:rPr lang="en-US"/>
              <a:t> Functional tests confirm procedural execution accuracy</a:t>
            </a:r>
            <a:br>
              <a:rPr lang="en-US"/>
            </a:br>
            <a:r>
              <a:rPr lang="en-US"/>
              <a:t> Technical tests validate infrastructure resilience capabilities</a:t>
            </a:r>
            <a:br>
              <a:rPr lang="en-US"/>
            </a:br>
            <a:r>
              <a:rPr lang="en-US"/>
              <a:t> Combined tests simulate layered operational stress</a:t>
            </a:r>
            <a:br>
              <a:rPr lang="en-US"/>
            </a:br>
            <a:r>
              <a:rPr lang="en-US"/>
              <a:t> Each type strengthens different readiness areas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walks through response plan step-by-step.</a:t>
            </a:r>
            <a:br>
              <a:rPr lang="en-US"/>
            </a:br>
            <a:r>
              <a:rPr lang="en-US"/>
              <a:t> Cyber example: Server recovery test measures restore timing.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g39d311a6791_0_6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94a9e633d9_0_1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g394a9e633d9_0_1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g394a9e633d9_0_1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d311a6791_0_7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9d311a6791_0_7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Define scope and success criteria clearly</a:t>
            </a:r>
            <a:br>
              <a:rPr lang="en-US"/>
            </a:br>
            <a:r>
              <a:rPr lang="en-US"/>
              <a:t> Communicate expectations before exercise execution</a:t>
            </a:r>
            <a:br>
              <a:rPr lang="en-US"/>
            </a:br>
            <a:r>
              <a:rPr lang="en-US"/>
              <a:t> Assign responsibilities to avoid confusion</a:t>
            </a:r>
            <a:br>
              <a:rPr lang="en-US"/>
            </a:br>
            <a:r>
              <a:rPr lang="en-US"/>
              <a:t> Confirm dependencies before activation starts</a:t>
            </a:r>
            <a:br>
              <a:rPr lang="en-US"/>
            </a:br>
            <a:r>
              <a:rPr lang="en-US"/>
              <a:t> Capture behavior and decisions for review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Roles clarified before exercise prevents delays.</a:t>
            </a:r>
            <a:br>
              <a:rPr lang="en-US"/>
            </a:br>
            <a:r>
              <a:rPr lang="en-US"/>
              <a:t> Cyber example: Backup dependencies reviewed before testing.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39d311a6791_0_7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d311a6791_0_8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d311a6791_0_8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Facilitate execution with structured oversight</a:t>
            </a:r>
            <a:br>
              <a:rPr lang="en-US"/>
            </a:br>
            <a:r>
              <a:rPr lang="en-US"/>
              <a:t> Track timing and escalation accuracy</a:t>
            </a:r>
            <a:br>
              <a:rPr lang="en-US"/>
            </a:br>
            <a:r>
              <a:rPr lang="en-US"/>
              <a:t> Monitor communication across all teams</a:t>
            </a:r>
            <a:br>
              <a:rPr lang="en-US"/>
            </a:br>
            <a:r>
              <a:rPr lang="en-US"/>
              <a:t> Record evidence during the test</a:t>
            </a:r>
            <a:br>
              <a:rPr lang="en-US"/>
            </a:br>
            <a:r>
              <a:rPr lang="en-US"/>
              <a:t> Maintain realism without operational risk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Observers note slow response timing.</a:t>
            </a:r>
            <a:br>
              <a:rPr lang="en-US"/>
            </a:br>
            <a:r>
              <a:rPr lang="en-US"/>
              <a:t> Cyber example: Security team delays patch deployment confirmation.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9d311a6791_0_8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d311a6791_0_1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9d311a6791_0_1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Hold governance-led debrief after testing</a:t>
            </a:r>
            <a:br>
              <a:rPr lang="en-US"/>
            </a:br>
            <a:r>
              <a:rPr lang="en-US"/>
              <a:t> Convert findings into corrective actions</a:t>
            </a:r>
            <a:br>
              <a:rPr lang="en-US"/>
            </a:br>
            <a:r>
              <a:rPr lang="en-US"/>
              <a:t> Update all documentation consistently</a:t>
            </a:r>
            <a:br>
              <a:rPr lang="en-US"/>
            </a:br>
            <a:r>
              <a:rPr lang="en-US"/>
              <a:t> Track improvement trends over time</a:t>
            </a:r>
            <a:br>
              <a:rPr lang="en-US"/>
            </a:br>
            <a:r>
              <a:rPr lang="en-US"/>
              <a:t> Reinforce assurance through validated changes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updates phone trees after review.</a:t>
            </a:r>
            <a:br>
              <a:rPr lang="en-US"/>
            </a:br>
            <a:r>
              <a:rPr lang="en-US"/>
              <a:t> Cyber example: Firewall rules corrected after test findings.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39d311a6791_0_1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609600" y="152718"/>
            <a:ext cx="8013405" cy="729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609600" y="1073889"/>
            <a:ext cx="10160000" cy="50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4302" y="6574155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0"/>
          <p:cNvSpPr txBox="1"/>
          <p:nvPr>
            <p:ph type="title"/>
          </p:nvPr>
        </p:nvSpPr>
        <p:spPr>
          <a:xfrm>
            <a:off x="4146258" y="240889"/>
            <a:ext cx="6540030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85511" y="5269246"/>
            <a:ext cx="3296044" cy="470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0"/>
          <p:cNvSpPr txBox="1"/>
          <p:nvPr>
            <p:ph idx="2" type="body"/>
          </p:nvPr>
        </p:nvSpPr>
        <p:spPr>
          <a:xfrm>
            <a:off x="6790944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6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640939" y="349776"/>
            <a:ext cx="35053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CONVERSATION: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555372" y="4791464"/>
            <a:ext cx="592054" cy="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idx="3" type="body"/>
          </p:nvPr>
        </p:nvSpPr>
        <p:spPr>
          <a:xfrm>
            <a:off x="2280071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63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6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4"/>
          <p:cNvSpPr/>
          <p:nvPr>
            <p:ph idx="2" type="pic"/>
          </p:nvPr>
        </p:nvSpPr>
        <p:spPr>
          <a:xfrm>
            <a:off x="0" y="10668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6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7"/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 Black"/>
              <a:buNone/>
              <a:defRPr b="0" sz="6600">
                <a:solidFill>
                  <a:srgbClr val="FFF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7"/>
          <p:cNvSpPr txBox="1"/>
          <p:nvPr>
            <p:ph idx="2" type="body"/>
          </p:nvPr>
        </p:nvSpPr>
        <p:spPr>
          <a:xfrm>
            <a:off x="0" y="0"/>
            <a:ext cx="2648049" cy="1745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">
  <p:cSld name="5_Comparis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8"/>
          <p:cNvSpPr/>
          <p:nvPr/>
        </p:nvSpPr>
        <p:spPr>
          <a:xfrm>
            <a:off x="0" y="0"/>
            <a:ext cx="12192000" cy="1500390"/>
          </a:xfrm>
          <a:prstGeom prst="rect">
            <a:avLst/>
          </a:prstGeom>
          <a:solidFill>
            <a:srgbClr val="262626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8"/>
          <p:cNvSpPr txBox="1"/>
          <p:nvPr>
            <p:ph type="title"/>
          </p:nvPr>
        </p:nvSpPr>
        <p:spPr>
          <a:xfrm>
            <a:off x="95681" y="87414"/>
            <a:ext cx="7762858" cy="94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4000"/>
              <a:buFont typeface="Arial Black"/>
              <a:buNone/>
              <a:defRPr sz="4000">
                <a:solidFill>
                  <a:srgbClr val="33CC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" type="body"/>
          </p:nvPr>
        </p:nvSpPr>
        <p:spPr>
          <a:xfrm>
            <a:off x="1261872" y="1713655"/>
            <a:ext cx="4480560" cy="44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68"/>
          <p:cNvSpPr txBox="1"/>
          <p:nvPr>
            <p:ph idx="2" type="body"/>
          </p:nvPr>
        </p:nvSpPr>
        <p:spPr>
          <a:xfrm>
            <a:off x="6126480" y="1713655"/>
            <a:ext cx="4480560" cy="445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b="1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10378440" y="6385465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52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254366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267200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1821843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52"/>
          <p:cNvSpPr txBox="1"/>
          <p:nvPr>
            <p:ph idx="4" type="body"/>
          </p:nvPr>
        </p:nvSpPr>
        <p:spPr>
          <a:xfrm>
            <a:off x="1834677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2"/>
          <p:cNvSpPr txBox="1"/>
          <p:nvPr>
            <p:ph idx="5" type="body"/>
          </p:nvPr>
        </p:nvSpPr>
        <p:spPr>
          <a:xfrm>
            <a:off x="9195864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2"/>
          <p:cNvSpPr txBox="1"/>
          <p:nvPr>
            <p:ph idx="6" type="body"/>
          </p:nvPr>
        </p:nvSpPr>
        <p:spPr>
          <a:xfrm>
            <a:off x="9208698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2"/>
          <p:cNvSpPr txBox="1"/>
          <p:nvPr>
            <p:ph idx="7" type="body"/>
          </p:nvPr>
        </p:nvSpPr>
        <p:spPr>
          <a:xfrm>
            <a:off x="6763341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2"/>
          <p:cNvSpPr txBox="1"/>
          <p:nvPr>
            <p:ph idx="8" type="body"/>
          </p:nvPr>
        </p:nvSpPr>
        <p:spPr>
          <a:xfrm>
            <a:off x="6776175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217424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678688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3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3"/>
          <p:cNvSpPr txBox="1"/>
          <p:nvPr>
            <p:ph idx="3" type="body"/>
          </p:nvPr>
        </p:nvSpPr>
        <p:spPr>
          <a:xfrm>
            <a:off x="217424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53"/>
          <p:cNvSpPr txBox="1"/>
          <p:nvPr>
            <p:ph idx="4" type="body"/>
          </p:nvPr>
        </p:nvSpPr>
        <p:spPr>
          <a:xfrm>
            <a:off x="678688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54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54"/>
          <p:cNvCxnSpPr/>
          <p:nvPr/>
        </p:nvCxnSpPr>
        <p:spPr>
          <a:xfrm>
            <a:off x="6663350" y="16567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/>
          <p:nvPr/>
        </p:nvSpPr>
        <p:spPr>
          <a:xfrm>
            <a:off x="10015040" y="4042913"/>
            <a:ext cx="1991430" cy="282083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2947924" y="240889"/>
            <a:ext cx="7738364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0346067" y="5015134"/>
            <a:ext cx="1906548" cy="790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40938" y="1401845"/>
            <a:ext cx="10539125" cy="19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5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5"/>
          <p:cNvSpPr txBox="1"/>
          <p:nvPr/>
        </p:nvSpPr>
        <p:spPr>
          <a:xfrm>
            <a:off x="640939" y="349776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POP QUIZ: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5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10572882" y="4681721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" id="62" name="Google Shape;62;p55"/>
          <p:cNvPicPr preferRelativeResize="0"/>
          <p:nvPr/>
        </p:nvPicPr>
        <p:blipFill rotWithShape="1">
          <a:blip r:embed="rId3">
            <a:alphaModFix/>
          </a:blip>
          <a:srcRect b="2618" l="0" r="0" t="22280"/>
          <a:stretch/>
        </p:blipFill>
        <p:spPr>
          <a:xfrm>
            <a:off x="0" y="4037162"/>
            <a:ext cx="10029645" cy="28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2004828" y="152718"/>
            <a:ext cx="6427971" cy="81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6394027" y="1300130"/>
            <a:ext cx="4514978" cy="4722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57"/>
          <p:cNvSpPr txBox="1"/>
          <p:nvPr/>
        </p:nvSpPr>
        <p:spPr>
          <a:xfrm>
            <a:off x="609599" y="331458"/>
            <a:ext cx="1049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LAB: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 txBox="1"/>
          <p:nvPr/>
        </p:nvSpPr>
        <p:spPr>
          <a:xfrm>
            <a:off x="6822558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makes perfect.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774843" y="5050793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7"/>
          <p:cNvPicPr preferRelativeResize="0"/>
          <p:nvPr/>
        </p:nvPicPr>
        <p:blipFill rotWithShape="1">
          <a:blip r:embed="rId3">
            <a:alphaModFix/>
          </a:blip>
          <a:srcRect b="0" l="20773" r="22685" t="0"/>
          <a:stretch/>
        </p:blipFill>
        <p:spPr>
          <a:xfrm>
            <a:off x="2172782" y="1300130"/>
            <a:ext cx="4012234" cy="4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583496" y="5887647"/>
            <a:ext cx="1168536" cy="24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7"/>
          <p:cNvSpPr txBox="1"/>
          <p:nvPr/>
        </p:nvSpPr>
        <p:spPr>
          <a:xfrm>
            <a:off x="9853713" y="152718"/>
            <a:ext cx="1913061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AT THE BACK OF THE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9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59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9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5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311a6791_0_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66" name="Google Shape;166;g39d311a6791_0_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9d311a6791_0_0"/>
          <p:cNvSpPr/>
          <p:nvPr/>
        </p:nvSpPr>
        <p:spPr>
          <a:xfrm>
            <a:off x="387549" y="186800"/>
            <a:ext cx="7398900" cy="23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8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985"/>
              <a:buFont typeface="Nunito Sans"/>
              <a:buNone/>
            </a:pPr>
            <a:r>
              <a:rPr i="0" lang="en-US" sz="4436" u="none" cap="none" strike="noStrike">
                <a:solidFill>
                  <a:srgbClr val="D1282E"/>
                </a:solidFill>
              </a:rPr>
              <a:t>Principles and Best Practices for Resilience Testing</a:t>
            </a:r>
            <a:endParaRPr i="0" sz="4436" u="none" cap="none" strike="noStrike"/>
          </a:p>
        </p:txBody>
      </p:sp>
      <p:sp>
        <p:nvSpPr>
          <p:cNvPr id="168" name="Google Shape;168;g39d311a6791_0_0"/>
          <p:cNvSpPr/>
          <p:nvPr/>
        </p:nvSpPr>
        <p:spPr>
          <a:xfrm>
            <a:off x="387557" y="2320492"/>
            <a:ext cx="7072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18"/>
              <a:buFont typeface="Inter"/>
              <a:buNone/>
            </a:pPr>
            <a:r>
              <a:rPr i="0" lang="en-US" sz="1417" u="none" cap="none" strike="noStrike">
                <a:solidFill>
                  <a:srgbClr val="002060"/>
                </a:solidFill>
              </a:rPr>
              <a:t>Testing &amp; Exercises Module - DRI Certification Preparation</a:t>
            </a:r>
            <a:endParaRPr i="0" sz="1417" u="none" cap="none" strike="noStrike"/>
          </a:p>
        </p:txBody>
      </p:sp>
      <p:sp>
        <p:nvSpPr>
          <p:cNvPr id="169" name="Google Shape;169;g39d311a6791_0_0"/>
          <p:cNvSpPr/>
          <p:nvPr/>
        </p:nvSpPr>
        <p:spPr>
          <a:xfrm>
            <a:off x="387557" y="2782917"/>
            <a:ext cx="7072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3656" lvl="0" marL="313656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18"/>
              <a:buChar char="•"/>
            </a:pPr>
            <a:r>
              <a:rPr i="0" lang="en-US" sz="1417" u="none" cap="none" strike="noStrike">
                <a:solidFill>
                  <a:srgbClr val="002060"/>
                </a:solidFill>
              </a:rPr>
              <a:t>Testing provides operational proof of resilience rather than theoretical confidence by validating real execution.</a:t>
            </a:r>
            <a:endParaRPr i="0" sz="1417" u="none" cap="none" strike="noStrike"/>
          </a:p>
        </p:txBody>
      </p:sp>
      <p:sp>
        <p:nvSpPr>
          <p:cNvPr id="170" name="Google Shape;170;g39d311a6791_0_0"/>
          <p:cNvSpPr/>
          <p:nvPr/>
        </p:nvSpPr>
        <p:spPr>
          <a:xfrm>
            <a:off x="387557" y="3439634"/>
            <a:ext cx="7072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3656" lvl="0" marL="313656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18"/>
              <a:buChar char="•"/>
            </a:pPr>
            <a:r>
              <a:rPr i="0" lang="en-US" sz="1417" u="none" cap="none" strike="noStrike">
                <a:solidFill>
                  <a:srgbClr val="002060"/>
                </a:solidFill>
              </a:rPr>
              <a:t>It demonstrates whether continuity strategies function as intended in realistic stress conditions.</a:t>
            </a:r>
            <a:endParaRPr i="0" sz="1417" u="none" cap="none" strike="noStrike"/>
          </a:p>
        </p:txBody>
      </p:sp>
      <p:sp>
        <p:nvSpPr>
          <p:cNvPr id="171" name="Google Shape;171;g39d311a6791_0_0"/>
          <p:cNvSpPr/>
          <p:nvPr/>
        </p:nvSpPr>
        <p:spPr>
          <a:xfrm>
            <a:off x="387557" y="4096352"/>
            <a:ext cx="7072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3656" lvl="0" marL="313656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18"/>
              <a:buChar char="•"/>
            </a:pPr>
            <a:r>
              <a:rPr i="0" lang="en-US" sz="1417" u="none" cap="none" strike="noStrike">
                <a:solidFill>
                  <a:srgbClr val="002060"/>
                </a:solidFill>
              </a:rPr>
              <a:t>Testing highlights unseen dependencies and weaknesses that documentation alone cannot surface.</a:t>
            </a:r>
            <a:endParaRPr i="0" sz="1417" u="none" cap="none" strike="noStrike"/>
          </a:p>
        </p:txBody>
      </p:sp>
      <p:sp>
        <p:nvSpPr>
          <p:cNvPr id="172" name="Google Shape;172;g39d311a6791_0_0"/>
          <p:cNvSpPr/>
          <p:nvPr/>
        </p:nvSpPr>
        <p:spPr>
          <a:xfrm>
            <a:off x="387557" y="4753069"/>
            <a:ext cx="7072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3656" lvl="0" marL="313656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18"/>
              <a:buChar char="•"/>
            </a:pPr>
            <a:r>
              <a:rPr i="0" lang="en-US" sz="1417" u="none" cap="none" strike="noStrike">
                <a:solidFill>
                  <a:srgbClr val="002060"/>
                </a:solidFill>
              </a:rPr>
              <a:t>Evidence produced through testing strengthens executive and governance confidence.</a:t>
            </a:r>
            <a:endParaRPr i="0" sz="1417" u="none" cap="none" strike="noStrike"/>
          </a:p>
        </p:txBody>
      </p:sp>
      <p:sp>
        <p:nvSpPr>
          <p:cNvPr id="173" name="Google Shape;173;g39d311a6791_0_0"/>
          <p:cNvSpPr/>
          <p:nvPr/>
        </p:nvSpPr>
        <p:spPr>
          <a:xfrm>
            <a:off x="387557" y="5409787"/>
            <a:ext cx="70722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3656" lvl="0" marL="313656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18"/>
              <a:buChar char="•"/>
            </a:pPr>
            <a:r>
              <a:rPr i="0" lang="en-US" sz="1417" u="none" cap="none" strike="noStrike">
                <a:solidFill>
                  <a:srgbClr val="002060"/>
                </a:solidFill>
              </a:rPr>
              <a:t>Structured validation supports measurable maturity progression and accountability.</a:t>
            </a:r>
            <a:endParaRPr i="0" sz="1417" u="none" cap="none" strike="noStrike"/>
          </a:p>
        </p:txBody>
      </p:sp>
      <p:pic>
        <p:nvPicPr>
          <p:cNvPr descr="preencoded.png" id="174" name="Google Shape;174;g39d311a679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1023" y="1905598"/>
            <a:ext cx="3592551" cy="359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d311a6791_0_11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90" name="Google Shape;290;g39d311a6791_0_11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g39d311a6791_0_115"/>
          <p:cNvSpPr/>
          <p:nvPr/>
        </p:nvSpPr>
        <p:spPr>
          <a:xfrm>
            <a:off x="590750" y="405425"/>
            <a:ext cx="7068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13"/>
              <a:buFont typeface="Nunito Sans"/>
              <a:buNone/>
            </a:pPr>
            <a:r>
              <a:rPr i="0" lang="en-US" sz="4012" u="none" cap="none" strike="noStrike">
                <a:solidFill>
                  <a:srgbClr val="D1282E"/>
                </a:solidFill>
              </a:rPr>
              <a:t>Summary &amp; Key Takeaways</a:t>
            </a:r>
            <a:endParaRPr i="0" sz="4012" u="none" cap="none" strike="noStrike"/>
          </a:p>
        </p:txBody>
      </p:sp>
      <p:sp>
        <p:nvSpPr>
          <p:cNvPr id="292" name="Google Shape;292;g39d311a6791_0_115"/>
          <p:cNvSpPr/>
          <p:nvPr/>
        </p:nvSpPr>
        <p:spPr>
          <a:xfrm>
            <a:off x="590751" y="1249050"/>
            <a:ext cx="6856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9192" lvl="0" marL="309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8"/>
              <a:buChar char="•"/>
            </a:pPr>
            <a:r>
              <a:rPr i="0" lang="en-US" sz="1577" u="none" cap="none" strike="noStrike">
                <a:solidFill>
                  <a:srgbClr val="002060"/>
                </a:solidFill>
              </a:rPr>
              <a:t>Testing proves capability, not intention.</a:t>
            </a:r>
            <a:endParaRPr i="0" sz="1577" u="none" cap="none" strike="noStrike"/>
          </a:p>
        </p:txBody>
      </p:sp>
      <p:sp>
        <p:nvSpPr>
          <p:cNvPr id="293" name="Google Shape;293;g39d311a6791_0_115"/>
          <p:cNvSpPr/>
          <p:nvPr/>
        </p:nvSpPr>
        <p:spPr>
          <a:xfrm>
            <a:off x="590751" y="1647781"/>
            <a:ext cx="6856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9192" lvl="0" marL="309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8"/>
              <a:buChar char="•"/>
            </a:pPr>
            <a:r>
              <a:rPr i="0" lang="en-US" sz="1577" u="none" cap="none" strike="noStrike">
                <a:solidFill>
                  <a:srgbClr val="002060"/>
                </a:solidFill>
              </a:rPr>
              <a:t>Governance ensures accountability and oversight.</a:t>
            </a:r>
            <a:endParaRPr i="0" sz="1577" u="none" cap="none" strike="noStrike"/>
          </a:p>
        </p:txBody>
      </p:sp>
      <p:sp>
        <p:nvSpPr>
          <p:cNvPr id="294" name="Google Shape;294;g39d311a6791_0_115"/>
          <p:cNvSpPr/>
          <p:nvPr/>
        </p:nvSpPr>
        <p:spPr>
          <a:xfrm>
            <a:off x="590751" y="2046512"/>
            <a:ext cx="6856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9192" lvl="0" marL="309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8"/>
              <a:buChar char="•"/>
            </a:pPr>
            <a:r>
              <a:rPr i="0" lang="en-US" sz="1577" u="none" cap="none" strike="noStrike">
                <a:solidFill>
                  <a:srgbClr val="002060"/>
                </a:solidFill>
              </a:rPr>
              <a:t>Clear planning improves test success and accuracy.</a:t>
            </a:r>
            <a:endParaRPr i="0" sz="1577" u="none" cap="none" strike="noStrike"/>
          </a:p>
        </p:txBody>
      </p:sp>
      <p:sp>
        <p:nvSpPr>
          <p:cNvPr id="295" name="Google Shape;295;g39d311a6791_0_115"/>
          <p:cNvSpPr/>
          <p:nvPr/>
        </p:nvSpPr>
        <p:spPr>
          <a:xfrm>
            <a:off x="590751" y="2445242"/>
            <a:ext cx="6856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9192" lvl="0" marL="309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8"/>
              <a:buChar char="•"/>
            </a:pPr>
            <a:r>
              <a:rPr i="0" lang="en-US" sz="1577" u="none" cap="none" strike="noStrike">
                <a:solidFill>
                  <a:srgbClr val="002060"/>
                </a:solidFill>
              </a:rPr>
              <a:t>Evidence supports stakeholder confidence.</a:t>
            </a:r>
            <a:endParaRPr i="0" sz="1577" u="none" cap="none" strike="noStrike"/>
          </a:p>
        </p:txBody>
      </p:sp>
      <p:sp>
        <p:nvSpPr>
          <p:cNvPr id="296" name="Google Shape;296;g39d311a6791_0_115"/>
          <p:cNvSpPr/>
          <p:nvPr/>
        </p:nvSpPr>
        <p:spPr>
          <a:xfrm>
            <a:off x="590751" y="2843973"/>
            <a:ext cx="68568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9192" lvl="0" marL="309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8"/>
              <a:buChar char="•"/>
            </a:pPr>
            <a:r>
              <a:rPr i="0" lang="en-US" sz="1577" u="none" cap="none" strike="noStrike">
                <a:solidFill>
                  <a:srgbClr val="002060"/>
                </a:solidFill>
              </a:rPr>
              <a:t>Continuous validation develops long-term resilience.</a:t>
            </a:r>
            <a:endParaRPr i="0" sz="1577" u="none" cap="none" strike="noStrike"/>
          </a:p>
        </p:txBody>
      </p:sp>
      <p:sp>
        <p:nvSpPr>
          <p:cNvPr id="297" name="Google Shape;297;g39d311a6791_0_115"/>
          <p:cNvSpPr/>
          <p:nvPr/>
        </p:nvSpPr>
        <p:spPr>
          <a:xfrm>
            <a:off x="590751" y="3242703"/>
            <a:ext cx="68568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9192" lvl="0" marL="309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8"/>
              <a:buChar char="•"/>
            </a:pPr>
            <a:r>
              <a:rPr i="0" lang="en-US" sz="1577" u="none" cap="none" strike="noStrike">
                <a:solidFill>
                  <a:srgbClr val="002060"/>
                </a:solidFill>
              </a:rPr>
              <a:t>Effective stakeholder engagement ensures alignment and shared understanding.</a:t>
            </a:r>
            <a:endParaRPr i="0" sz="1577" u="none" cap="none" strike="noStrike"/>
          </a:p>
        </p:txBody>
      </p:sp>
      <p:sp>
        <p:nvSpPr>
          <p:cNvPr id="298" name="Google Shape;298;g39d311a6791_0_115"/>
          <p:cNvSpPr/>
          <p:nvPr/>
        </p:nvSpPr>
        <p:spPr>
          <a:xfrm>
            <a:off x="590751" y="3968664"/>
            <a:ext cx="68568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9192" lvl="0" marL="309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8"/>
              <a:buChar char="•"/>
            </a:pPr>
            <a:r>
              <a:rPr i="0" lang="en-US" sz="1577" u="none" cap="none" strike="noStrike">
                <a:solidFill>
                  <a:srgbClr val="002060"/>
                </a:solidFill>
              </a:rPr>
              <a:t>Thorough documentation is crucial for audit trails and knowledge transfer.</a:t>
            </a:r>
            <a:endParaRPr i="0" sz="1577" u="none" cap="none" strike="noStrike"/>
          </a:p>
        </p:txBody>
      </p:sp>
      <p:sp>
        <p:nvSpPr>
          <p:cNvPr id="299" name="Google Shape;299;g39d311a6791_0_115"/>
          <p:cNvSpPr/>
          <p:nvPr/>
        </p:nvSpPr>
        <p:spPr>
          <a:xfrm>
            <a:off x="590751" y="4367149"/>
            <a:ext cx="68568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9192" lvl="0" marL="309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8"/>
              <a:buChar char="•"/>
            </a:pPr>
            <a:r>
              <a:rPr i="0" lang="en-US" sz="1577" u="none" cap="none" strike="noStrike">
                <a:solidFill>
                  <a:srgbClr val="002060"/>
                </a:solidFill>
              </a:rPr>
              <a:t>Regular testing, considering frequency, maintains an up-to-date resilience posture.</a:t>
            </a:r>
            <a:endParaRPr i="0" sz="1577" u="none" cap="none" strike="noStrike"/>
          </a:p>
        </p:txBody>
      </p:sp>
      <p:sp>
        <p:nvSpPr>
          <p:cNvPr id="300" name="Google Shape;300;g39d311a6791_0_115"/>
          <p:cNvSpPr/>
          <p:nvPr/>
        </p:nvSpPr>
        <p:spPr>
          <a:xfrm>
            <a:off x="590751" y="5093109"/>
            <a:ext cx="68568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9192" lvl="0" marL="309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8"/>
              <a:buChar char="•"/>
            </a:pPr>
            <a:r>
              <a:rPr i="0" lang="en-US" sz="1577" u="none" cap="none" strike="noStrike">
                <a:solidFill>
                  <a:srgbClr val="002060"/>
                </a:solidFill>
              </a:rPr>
              <a:t>Integration with broader risk management frameworks enhances overall organizational preparedness.</a:t>
            </a:r>
            <a:endParaRPr i="0" sz="1577" u="none" cap="none" strike="noStrike"/>
          </a:p>
        </p:txBody>
      </p:sp>
      <p:pic>
        <p:nvPicPr>
          <p:cNvPr descr="preencoded.png" id="301" name="Google Shape;301;g39d311a6791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9325" y="1456876"/>
            <a:ext cx="3944249" cy="394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4a9e633d9_0_166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308" name="Google Shape;308;g394a9e633d9_0_166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94a9e633d9_0_166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d311a6791_0_28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16" name="Google Shape;316;g39d311a6791_0_28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g39d311a6791_0_283"/>
          <p:cNvSpPr/>
          <p:nvPr/>
        </p:nvSpPr>
        <p:spPr>
          <a:xfrm>
            <a:off x="222290" y="554673"/>
            <a:ext cx="6924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6150" u="none" cap="none" strike="noStrike">
                <a:solidFill>
                  <a:srgbClr val="D1282E"/>
                </a:solidFill>
              </a:rPr>
              <a:t>Types of Testing</a:t>
            </a:r>
            <a:endParaRPr i="0" sz="6150" u="none" cap="none" strike="noStrike"/>
          </a:p>
        </p:txBody>
      </p:sp>
      <p:sp>
        <p:nvSpPr>
          <p:cNvPr id="318" name="Google Shape;318;g39d311a6791_0_283"/>
          <p:cNvSpPr/>
          <p:nvPr/>
        </p:nvSpPr>
        <p:spPr>
          <a:xfrm>
            <a:off x="222290" y="1759704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Testing &amp; Exercises Module for DRI (ABCP, CBCP, ACRP, CCRP) Certification Readiness</a:t>
            </a:r>
            <a:endParaRPr i="0" sz="1750" u="none" cap="none" strike="noStrike"/>
          </a:p>
        </p:txBody>
      </p:sp>
      <p:sp>
        <p:nvSpPr>
          <p:cNvPr id="319" name="Google Shape;319;g39d311a6791_0_283"/>
          <p:cNvSpPr/>
          <p:nvPr/>
        </p:nvSpPr>
        <p:spPr>
          <a:xfrm>
            <a:off x="222290" y="2689582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Overview of four major resilience testing types used in BCM programs</a:t>
            </a:r>
            <a:endParaRPr i="0" sz="1750" u="none" cap="none" strike="noStrike"/>
          </a:p>
        </p:txBody>
      </p:sp>
      <p:sp>
        <p:nvSpPr>
          <p:cNvPr id="320" name="Google Shape;320;g39d311a6791_0_283"/>
          <p:cNvSpPr/>
          <p:nvPr/>
        </p:nvSpPr>
        <p:spPr>
          <a:xfrm>
            <a:off x="222290" y="3494683"/>
            <a:ext cx="6924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Each method validates different aspects of readiness</a:t>
            </a:r>
            <a:endParaRPr i="0" sz="1750" u="none" cap="none" strike="noStrike"/>
          </a:p>
        </p:txBody>
      </p:sp>
      <p:sp>
        <p:nvSpPr>
          <p:cNvPr id="321" name="Google Shape;321;g39d311a6791_0_283"/>
          <p:cNvSpPr/>
          <p:nvPr/>
        </p:nvSpPr>
        <p:spPr>
          <a:xfrm>
            <a:off x="222290" y="3936881"/>
            <a:ext cx="6924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Testing approach depends on maturity and recovery scope</a:t>
            </a:r>
            <a:endParaRPr i="0" sz="1750" u="none" cap="none" strike="noStrike"/>
          </a:p>
        </p:txBody>
      </p:sp>
      <p:sp>
        <p:nvSpPr>
          <p:cNvPr id="322" name="Google Shape;322;g39d311a6791_0_283"/>
          <p:cNvSpPr/>
          <p:nvPr/>
        </p:nvSpPr>
        <p:spPr>
          <a:xfrm>
            <a:off x="222290" y="4379079"/>
            <a:ext cx="6924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Selection must match governance expectations</a:t>
            </a:r>
            <a:endParaRPr i="0" sz="1750" u="none" cap="none" strike="noStrike"/>
          </a:p>
        </p:txBody>
      </p:sp>
      <p:sp>
        <p:nvSpPr>
          <p:cNvPr id="323" name="Google Shape;323;g39d311a6791_0_283"/>
          <p:cNvSpPr/>
          <p:nvPr/>
        </p:nvSpPr>
        <p:spPr>
          <a:xfrm>
            <a:off x="222290" y="4821277"/>
            <a:ext cx="6924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Builds structured confidence through layered validation</a:t>
            </a:r>
            <a:endParaRPr i="0" sz="1750" u="none" cap="none" strike="noStrike"/>
          </a:p>
        </p:txBody>
      </p:sp>
      <p:pic>
        <p:nvPicPr>
          <p:cNvPr descr="preencoded.png" id="324" name="Google Shape;324;g39d311a6791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654" y="1293236"/>
            <a:ext cx="3518352" cy="351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d311a6791_0_297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331" name="Google Shape;331;g39d311a6791_0_297"/>
          <p:cNvSpPr txBox="1"/>
          <p:nvPr>
            <p:ph idx="1" type="body"/>
          </p:nvPr>
        </p:nvSpPr>
        <p:spPr>
          <a:xfrm>
            <a:off x="297325" y="1644400"/>
            <a:ext cx="55872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Purpose of having multiple test types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Tabletop testing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Walkthrough testing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Functional testing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Full interruption testing</a:t>
            </a:r>
            <a:endParaRPr b="0" sz="2200"/>
          </a:p>
        </p:txBody>
      </p:sp>
      <p:sp>
        <p:nvSpPr>
          <p:cNvPr id="332" name="Google Shape;332;g39d311a6791_0_29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33" name="Google Shape;333;g39d311a6791_0_29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g39d311a6791_0_297"/>
          <p:cNvSpPr txBox="1"/>
          <p:nvPr>
            <p:ph idx="1" type="body"/>
          </p:nvPr>
        </p:nvSpPr>
        <p:spPr>
          <a:xfrm>
            <a:off x="5884400" y="1644400"/>
            <a:ext cx="60561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Differentiate each testing method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when each is appropriate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Identify depth vs disruption tradeoffs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maturity alignment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Support certification-level clarity</a:t>
            </a:r>
            <a:endParaRPr b="0" sz="2200"/>
          </a:p>
        </p:txBody>
      </p:sp>
      <p:sp>
        <p:nvSpPr>
          <p:cNvPr id="335" name="Google Shape;335;g39d311a6791_0_297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d311a6791_0_30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42" name="Google Shape;342;g39d311a6791_0_30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g39d311a6791_0_307"/>
          <p:cNvSpPr/>
          <p:nvPr/>
        </p:nvSpPr>
        <p:spPr>
          <a:xfrm>
            <a:off x="298500" y="496775"/>
            <a:ext cx="9080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Multiple Test Types Exist</a:t>
            </a:r>
            <a:endParaRPr i="0" sz="4450" u="none" cap="none" strike="noStrike"/>
          </a:p>
        </p:txBody>
      </p:sp>
      <p:sp>
        <p:nvSpPr>
          <p:cNvPr id="344" name="Google Shape;344;g39d311a6791_0_307"/>
          <p:cNvSpPr/>
          <p:nvPr/>
        </p:nvSpPr>
        <p:spPr>
          <a:xfrm>
            <a:off x="298499" y="1659180"/>
            <a:ext cx="116079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Different testing methods exist because not all resilience capabilities can be validated at the same level of risk or realism. Governance requires organizations to match the </a:t>
            </a:r>
            <a:r>
              <a:rPr b="1" i="0" lang="en-US" sz="1750" u="none" cap="none" strike="noStrike">
                <a:solidFill>
                  <a:srgbClr val="002060"/>
                </a:solidFill>
              </a:rPr>
              <a:t>testing intensity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to their maturity, criticality, and level of operational tolerance. Smaller-scale exercises validate coordination and logic, while advanced tests validate execution under realistic or disruptive conditions.</a:t>
            </a:r>
            <a:endParaRPr i="0" sz="1750" u="none" cap="none" strike="noStrike"/>
          </a:p>
        </p:txBody>
      </p:sp>
      <p:sp>
        <p:nvSpPr>
          <p:cNvPr id="345" name="Google Shape;345;g39d311a6791_0_307"/>
          <p:cNvSpPr/>
          <p:nvPr/>
        </p:nvSpPr>
        <p:spPr>
          <a:xfrm>
            <a:off x="298499" y="3776613"/>
            <a:ext cx="11607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Prevents a "one-size-fits-all" approach that misrepresents maturity</a:t>
            </a:r>
            <a:endParaRPr i="0" sz="1750" u="none" cap="none" strike="noStrike"/>
          </a:p>
        </p:txBody>
      </p:sp>
      <p:sp>
        <p:nvSpPr>
          <p:cNvPr id="346" name="Google Shape;346;g39d311a6791_0_307"/>
          <p:cNvSpPr/>
          <p:nvPr/>
        </p:nvSpPr>
        <p:spPr>
          <a:xfrm>
            <a:off x="298499" y="4218810"/>
            <a:ext cx="11607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Ensures alignment between test realism and organizational risk appetite</a:t>
            </a:r>
            <a:endParaRPr i="0" sz="1750" u="none" cap="none" strike="noStrike"/>
          </a:p>
        </p:txBody>
      </p:sp>
      <p:sp>
        <p:nvSpPr>
          <p:cNvPr id="347" name="Google Shape;347;g39d311a6791_0_307"/>
          <p:cNvSpPr/>
          <p:nvPr/>
        </p:nvSpPr>
        <p:spPr>
          <a:xfrm>
            <a:off x="298499" y="4661007"/>
            <a:ext cx="11607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Provides clear evidence at each layer of governance</a:t>
            </a:r>
            <a:endParaRPr i="0" sz="1750" u="none" cap="none" strike="noStrike"/>
          </a:p>
        </p:txBody>
      </p:sp>
      <p:sp>
        <p:nvSpPr>
          <p:cNvPr id="348" name="Google Shape;348;g39d311a6791_0_307"/>
          <p:cNvSpPr/>
          <p:nvPr/>
        </p:nvSpPr>
        <p:spPr>
          <a:xfrm>
            <a:off x="298499" y="5103204"/>
            <a:ext cx="11607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Supports iterative learning rather than sudden disruption</a:t>
            </a:r>
            <a:endParaRPr i="0" sz="1750" u="none" cap="none" strike="noStrike"/>
          </a:p>
        </p:txBody>
      </p:sp>
      <p:sp>
        <p:nvSpPr>
          <p:cNvPr id="349" name="Google Shape;349;g39d311a6791_0_307"/>
          <p:cNvSpPr/>
          <p:nvPr/>
        </p:nvSpPr>
        <p:spPr>
          <a:xfrm>
            <a:off x="298499" y="5545401"/>
            <a:ext cx="11607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Protects continuity while still building assurance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d311a6791_0_3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56" name="Google Shape;356;g39d311a6791_0_3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g39d311a6791_0_320"/>
          <p:cNvSpPr/>
          <p:nvPr/>
        </p:nvSpPr>
        <p:spPr>
          <a:xfrm>
            <a:off x="260390" y="972321"/>
            <a:ext cx="686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Tabletop Testing (Concept)</a:t>
            </a:r>
            <a:endParaRPr i="0" sz="4450" u="none" cap="none" strike="noStrike"/>
          </a:p>
        </p:txBody>
      </p:sp>
      <p:sp>
        <p:nvSpPr>
          <p:cNvPr id="358" name="Google Shape;358;g39d311a6791_0_320"/>
          <p:cNvSpPr/>
          <p:nvPr/>
        </p:nvSpPr>
        <p:spPr>
          <a:xfrm>
            <a:off x="260390" y="1907914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Discussion-based simulation focused on decision logic rather than execution</a:t>
            </a:r>
            <a:endParaRPr i="0" sz="1750" u="none" cap="none" strike="noStrike"/>
          </a:p>
        </p:txBody>
      </p:sp>
      <p:sp>
        <p:nvSpPr>
          <p:cNvPr id="359" name="Google Shape;359;g39d311a6791_0_320"/>
          <p:cNvSpPr/>
          <p:nvPr/>
        </p:nvSpPr>
        <p:spPr>
          <a:xfrm>
            <a:off x="260390" y="2713015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Uses narrated scenarios to test understanding of plans and escalation</a:t>
            </a:r>
            <a:endParaRPr i="0" sz="1750" u="none" cap="none" strike="noStrike"/>
          </a:p>
        </p:txBody>
      </p:sp>
      <p:sp>
        <p:nvSpPr>
          <p:cNvPr id="360" name="Google Shape;360;g39d311a6791_0_320"/>
          <p:cNvSpPr/>
          <p:nvPr/>
        </p:nvSpPr>
        <p:spPr>
          <a:xfrm>
            <a:off x="260390" y="3205115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Validates leadership coordination without operational disruption</a:t>
            </a:r>
            <a:endParaRPr i="0" sz="1750" u="none" cap="none" strike="noStrike"/>
          </a:p>
        </p:txBody>
      </p:sp>
      <p:sp>
        <p:nvSpPr>
          <p:cNvPr id="361" name="Google Shape;361;g39d311a6791_0_320"/>
          <p:cNvSpPr/>
          <p:nvPr/>
        </p:nvSpPr>
        <p:spPr>
          <a:xfrm>
            <a:off x="260390" y="3647313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Helps surface role clarity and communication gaps early</a:t>
            </a:r>
            <a:endParaRPr i="0" sz="1750" u="none" cap="none" strike="noStrike"/>
          </a:p>
        </p:txBody>
      </p:sp>
      <p:sp>
        <p:nvSpPr>
          <p:cNvPr id="362" name="Google Shape;362;g39d311a6791_0_320"/>
          <p:cNvSpPr/>
          <p:nvPr/>
        </p:nvSpPr>
        <p:spPr>
          <a:xfrm>
            <a:off x="260390" y="4089512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Best used as an entry-level or governance-focused validation</a:t>
            </a:r>
            <a:endParaRPr i="0" sz="1750" u="none" cap="none" strike="noStrike"/>
          </a:p>
        </p:txBody>
      </p:sp>
      <p:pic>
        <p:nvPicPr>
          <p:cNvPr descr="preencoded.png" id="363" name="Google Shape;363;g39d311a6791_0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5349" y="1440650"/>
            <a:ext cx="3517901" cy="3517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9d311a6791_0_33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70" name="Google Shape;370;g39d311a6791_0_33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71" name="Google Shape;371;g39d311a6791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048" y="1230550"/>
            <a:ext cx="3686449" cy="36864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9d311a6791_0_333"/>
          <p:cNvSpPr/>
          <p:nvPr/>
        </p:nvSpPr>
        <p:spPr>
          <a:xfrm>
            <a:off x="5016823" y="602500"/>
            <a:ext cx="6206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Tabletop Testing (Application)</a:t>
            </a:r>
            <a:endParaRPr i="0" sz="4450" u="none" cap="none" strike="noStrike"/>
          </a:p>
        </p:txBody>
      </p:sp>
      <p:sp>
        <p:nvSpPr>
          <p:cNvPr id="373" name="Google Shape;373;g39d311a6791_0_333"/>
          <p:cNvSpPr/>
          <p:nvPr/>
        </p:nvSpPr>
        <p:spPr>
          <a:xfrm>
            <a:off x="5016816" y="245006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Ideal for new plans, processes, or inexperienced responders</a:t>
            </a:r>
            <a:endParaRPr i="0" sz="1750" u="none" cap="none" strike="noStrike"/>
          </a:p>
        </p:txBody>
      </p:sp>
      <p:sp>
        <p:nvSpPr>
          <p:cNvPr id="374" name="Google Shape;374;g39d311a6791_0_333"/>
          <p:cNvSpPr/>
          <p:nvPr/>
        </p:nvSpPr>
        <p:spPr>
          <a:xfrm>
            <a:off x="5016816" y="2892266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Useful for training alignment before more advanced testing</a:t>
            </a:r>
            <a:endParaRPr i="0" sz="1750" u="none" cap="none" strike="noStrike"/>
          </a:p>
        </p:txBody>
      </p:sp>
      <p:sp>
        <p:nvSpPr>
          <p:cNvPr id="375" name="Google Shape;375;g39d311a6791_0_333"/>
          <p:cNvSpPr/>
          <p:nvPr/>
        </p:nvSpPr>
        <p:spPr>
          <a:xfrm>
            <a:off x="5016816" y="3334464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Low-cost and low-risk format encourages participation</a:t>
            </a:r>
            <a:endParaRPr i="0" sz="1750" u="none" cap="none" strike="noStrike"/>
          </a:p>
        </p:txBody>
      </p:sp>
      <p:sp>
        <p:nvSpPr>
          <p:cNvPr id="376" name="Google Shape;376;g39d311a6791_0_333"/>
          <p:cNvSpPr/>
          <p:nvPr/>
        </p:nvSpPr>
        <p:spPr>
          <a:xfrm>
            <a:off x="5016816" y="3776663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Helps identify weak assumptions before they escalate</a:t>
            </a:r>
            <a:endParaRPr i="0" sz="1750" u="none" cap="none" strike="noStrike"/>
          </a:p>
        </p:txBody>
      </p:sp>
      <p:sp>
        <p:nvSpPr>
          <p:cNvPr id="377" name="Google Shape;377;g39d311a6791_0_333"/>
          <p:cNvSpPr/>
          <p:nvPr/>
        </p:nvSpPr>
        <p:spPr>
          <a:xfrm>
            <a:off x="5016816" y="4218861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Often used to prepare teams for functional exercises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9d311a6791_0_34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84" name="Google Shape;384;g39d311a6791_0_34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g39d311a6791_0_346"/>
          <p:cNvSpPr/>
          <p:nvPr/>
        </p:nvSpPr>
        <p:spPr>
          <a:xfrm>
            <a:off x="247690" y="589796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Walkthrough Testing (Concept)</a:t>
            </a:r>
            <a:endParaRPr i="0" sz="4450" u="none" cap="none" strike="noStrike"/>
          </a:p>
        </p:txBody>
      </p:sp>
      <p:sp>
        <p:nvSpPr>
          <p:cNvPr id="386" name="Google Shape;386;g39d311a6791_0_346"/>
          <p:cNvSpPr/>
          <p:nvPr/>
        </p:nvSpPr>
        <p:spPr>
          <a:xfrm>
            <a:off x="247690" y="223416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Step-by-step guided review of procedures</a:t>
            </a:r>
            <a:endParaRPr i="0" sz="1750" u="none" cap="none" strike="noStrike"/>
          </a:p>
        </p:txBody>
      </p:sp>
      <p:sp>
        <p:nvSpPr>
          <p:cNvPr id="387" name="Google Shape;387;g39d311a6791_0_346"/>
          <p:cNvSpPr/>
          <p:nvPr/>
        </p:nvSpPr>
        <p:spPr>
          <a:xfrm>
            <a:off x="247690" y="2676366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Participants "walk through" exactly what would occur in a real event</a:t>
            </a:r>
            <a:endParaRPr i="0" sz="1750" u="none" cap="none" strike="noStrike"/>
          </a:p>
        </p:txBody>
      </p:sp>
      <p:sp>
        <p:nvSpPr>
          <p:cNvPr id="388" name="Google Shape;388;g39d311a6791_0_346"/>
          <p:cNvSpPr/>
          <p:nvPr/>
        </p:nvSpPr>
        <p:spPr>
          <a:xfrm>
            <a:off x="247690" y="3125867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Adds structure and realism beyond tabletop scenarios</a:t>
            </a:r>
            <a:endParaRPr i="0" sz="1750" u="none" cap="none" strike="noStrike"/>
          </a:p>
        </p:txBody>
      </p:sp>
      <p:sp>
        <p:nvSpPr>
          <p:cNvPr id="389" name="Google Shape;389;g39d311a6791_0_346"/>
          <p:cNvSpPr/>
          <p:nvPr/>
        </p:nvSpPr>
        <p:spPr>
          <a:xfrm>
            <a:off x="247690" y="3568065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Validates procedural clarity and feasibility</a:t>
            </a:r>
            <a:endParaRPr i="0" sz="1750" u="none" cap="none" strike="noStrike"/>
          </a:p>
        </p:txBody>
      </p:sp>
      <p:sp>
        <p:nvSpPr>
          <p:cNvPr id="390" name="Google Shape;390;g39d311a6791_0_346"/>
          <p:cNvSpPr/>
          <p:nvPr/>
        </p:nvSpPr>
        <p:spPr>
          <a:xfrm>
            <a:off x="247690" y="4010263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Confirms readiness without activating systems</a:t>
            </a:r>
            <a:endParaRPr i="0" sz="1750" u="none" cap="none" strike="noStrike"/>
          </a:p>
        </p:txBody>
      </p:sp>
      <p:pic>
        <p:nvPicPr>
          <p:cNvPr descr="preencoded.png" id="391" name="Google Shape;391;g39d311a6791_0_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9551" y="1527925"/>
            <a:ext cx="3390999" cy="3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9d311a6791_0_35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98" name="Google Shape;398;g39d311a6791_0_35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99" name="Google Shape;399;g39d311a6791_0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549" y="793000"/>
            <a:ext cx="4016650" cy="40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9d311a6791_0_359"/>
          <p:cNvSpPr/>
          <p:nvPr/>
        </p:nvSpPr>
        <p:spPr>
          <a:xfrm>
            <a:off x="5016816" y="792996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Walkthrough Testing (Application)</a:t>
            </a:r>
            <a:endParaRPr i="0" sz="4450" u="none" cap="none" strike="noStrike"/>
          </a:p>
        </p:txBody>
      </p:sp>
      <p:sp>
        <p:nvSpPr>
          <p:cNvPr id="401" name="Google Shape;401;g39d311a6791_0_359"/>
          <p:cNvSpPr/>
          <p:nvPr/>
        </p:nvSpPr>
        <p:spPr>
          <a:xfrm>
            <a:off x="5016816" y="243736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Used when plans have matured beyond conceptual review</a:t>
            </a:r>
            <a:endParaRPr i="0" sz="1750" u="none" cap="none" strike="noStrike"/>
          </a:p>
        </p:txBody>
      </p:sp>
      <p:sp>
        <p:nvSpPr>
          <p:cNvPr id="402" name="Google Shape;402;g39d311a6791_0_359"/>
          <p:cNvSpPr/>
          <p:nvPr/>
        </p:nvSpPr>
        <p:spPr>
          <a:xfrm>
            <a:off x="5016816" y="2879566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Helps ensure each role understands real task execution order</a:t>
            </a:r>
            <a:endParaRPr i="0" sz="1750" u="none" cap="none" strike="noStrike"/>
          </a:p>
        </p:txBody>
      </p:sp>
      <p:sp>
        <p:nvSpPr>
          <p:cNvPr id="403" name="Google Shape;403;g39d311a6791_0_359"/>
          <p:cNvSpPr/>
          <p:nvPr/>
        </p:nvSpPr>
        <p:spPr>
          <a:xfrm>
            <a:off x="5016816" y="3321764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Clarifies dependencies across teams before activation</a:t>
            </a:r>
            <a:endParaRPr i="0" sz="1750" u="none" cap="none" strike="noStrike"/>
          </a:p>
        </p:txBody>
      </p:sp>
      <p:sp>
        <p:nvSpPr>
          <p:cNvPr id="404" name="Google Shape;404;g39d311a6791_0_359"/>
          <p:cNvSpPr/>
          <p:nvPr/>
        </p:nvSpPr>
        <p:spPr>
          <a:xfrm>
            <a:off x="5016816" y="3763963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Identifies missing handoffs or overlooked details</a:t>
            </a:r>
            <a:endParaRPr i="0" sz="1750" u="none" cap="none" strike="noStrike"/>
          </a:p>
        </p:txBody>
      </p:sp>
      <p:sp>
        <p:nvSpPr>
          <p:cNvPr id="405" name="Google Shape;405;g39d311a6791_0_359"/>
          <p:cNvSpPr/>
          <p:nvPr/>
        </p:nvSpPr>
        <p:spPr>
          <a:xfrm>
            <a:off x="5016816" y="4206161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Serves as the midpoint between theory and execution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9d311a6791_0_37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12" name="Google Shape;412;g39d311a6791_0_37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g39d311a6791_0_372"/>
          <p:cNvSpPr/>
          <p:nvPr/>
        </p:nvSpPr>
        <p:spPr>
          <a:xfrm>
            <a:off x="323890" y="792996"/>
            <a:ext cx="7271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Functional Testing (Concept)</a:t>
            </a:r>
            <a:endParaRPr i="0" sz="4450" u="none" cap="none" strike="noStrike"/>
          </a:p>
        </p:txBody>
      </p:sp>
      <p:sp>
        <p:nvSpPr>
          <p:cNvPr id="414" name="Google Shape;414;g39d311a6791_0_372"/>
          <p:cNvSpPr/>
          <p:nvPr/>
        </p:nvSpPr>
        <p:spPr>
          <a:xfrm>
            <a:off x="323890" y="1728589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Executes specific capabilities or components for real validation</a:t>
            </a:r>
            <a:endParaRPr i="0" sz="1750" u="none" cap="none" strike="noStrike"/>
          </a:p>
        </p:txBody>
      </p:sp>
      <p:sp>
        <p:nvSpPr>
          <p:cNvPr id="415" name="Google Shape;415;g39d311a6791_0_372"/>
          <p:cNvSpPr/>
          <p:nvPr/>
        </p:nvSpPr>
        <p:spPr>
          <a:xfrm>
            <a:off x="323890" y="2170787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Demonstrates whether documented steps actually work</a:t>
            </a:r>
            <a:endParaRPr i="0" sz="1750" u="none" cap="none" strike="noStrike"/>
          </a:p>
        </p:txBody>
      </p:sp>
      <p:sp>
        <p:nvSpPr>
          <p:cNvPr id="416" name="Google Shape;416;g39d311a6791_0_372"/>
          <p:cNvSpPr/>
          <p:nvPr/>
        </p:nvSpPr>
        <p:spPr>
          <a:xfrm>
            <a:off x="323890" y="2612985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Requires operational coordination and real interaction</a:t>
            </a:r>
            <a:endParaRPr i="0" sz="1750" u="none" cap="none" strike="noStrike"/>
          </a:p>
        </p:txBody>
      </p:sp>
      <p:sp>
        <p:nvSpPr>
          <p:cNvPr id="417" name="Google Shape;417;g39d311a6791_0_372"/>
          <p:cNvSpPr/>
          <p:nvPr/>
        </p:nvSpPr>
        <p:spPr>
          <a:xfrm>
            <a:off x="323890" y="3055183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Produces measurable performance outcomes</a:t>
            </a:r>
            <a:endParaRPr i="0" sz="1750" u="none" cap="none" strike="noStrike"/>
          </a:p>
        </p:txBody>
      </p:sp>
      <p:sp>
        <p:nvSpPr>
          <p:cNvPr id="418" name="Google Shape;418;g39d311a6791_0_372"/>
          <p:cNvSpPr/>
          <p:nvPr/>
        </p:nvSpPr>
        <p:spPr>
          <a:xfrm>
            <a:off x="323890" y="3497382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Used when maturity is stable enough for controlled execution</a:t>
            </a:r>
            <a:endParaRPr i="0" sz="1750" u="none" cap="none" strike="noStrike"/>
          </a:p>
        </p:txBody>
      </p:sp>
      <p:pic>
        <p:nvPicPr>
          <p:cNvPr descr="preencoded.png" id="419" name="Google Shape;419;g39d311a6791_0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6572" y="1728600"/>
            <a:ext cx="3614730" cy="36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d311a6791_0_14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181" name="Google Shape;181;g39d311a6791_0_14"/>
          <p:cNvSpPr txBox="1"/>
          <p:nvPr>
            <p:ph idx="1" type="body"/>
          </p:nvPr>
        </p:nvSpPr>
        <p:spPr>
          <a:xfrm>
            <a:off x="297325" y="1644400"/>
            <a:ext cx="5544600" cy="4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00"/>
              <a:buChar char="●"/>
            </a:pPr>
            <a:r>
              <a:rPr b="0" lang="en-US" sz="2700"/>
              <a:t>Testing fundamentals and purpose</a:t>
            </a:r>
            <a:endParaRPr b="0"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0" lang="en-US" sz="2700"/>
              <a:t>Governance-driven test principles</a:t>
            </a:r>
            <a:endParaRPr b="0"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0" lang="en-US" sz="2700"/>
              <a:t>Planning and preparation</a:t>
            </a:r>
            <a:endParaRPr b="0"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0" lang="en-US" sz="2700"/>
              <a:t>Execution and evidence collection</a:t>
            </a:r>
            <a:endParaRPr b="0"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b="0" lang="en-US" sz="2700"/>
              <a:t>Validation and improvement tracking</a:t>
            </a:r>
            <a:endParaRPr b="0" sz="2700"/>
          </a:p>
        </p:txBody>
      </p:sp>
      <p:sp>
        <p:nvSpPr>
          <p:cNvPr id="182" name="Google Shape;182;g39d311a6791_0_1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83" name="Google Shape;183;g39d311a6791_0_1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g39d311a6791_0_14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●"/>
            </a:pPr>
            <a:r>
              <a:rPr b="0" lang="en-US" sz="2800"/>
              <a:t>Understand why resilience testing is required</a:t>
            </a:r>
            <a:endParaRPr b="0"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0" lang="en-US" sz="2800"/>
              <a:t>Apply governance-aligned testing methods</a:t>
            </a:r>
            <a:endParaRPr b="0"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0" lang="en-US" sz="2800"/>
              <a:t>Strengthen program accountability</a:t>
            </a:r>
            <a:endParaRPr b="0"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0" lang="en-US" sz="2800"/>
              <a:t>Improve assurance quality</a:t>
            </a:r>
            <a:endParaRPr b="0" sz="2800"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0" lang="en-US" sz="2800"/>
              <a:t>Reinforce maturity development</a:t>
            </a:r>
            <a:endParaRPr b="0" sz="2800"/>
          </a:p>
        </p:txBody>
      </p:sp>
      <p:sp>
        <p:nvSpPr>
          <p:cNvPr id="185" name="Google Shape;185;g39d311a6791_0_14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9d311a6791_0_38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26" name="Google Shape;426;g39d311a6791_0_38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27" name="Google Shape;427;g39d311a6791_0_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151" y="1090850"/>
            <a:ext cx="3965851" cy="39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9d311a6791_0_385"/>
          <p:cNvSpPr/>
          <p:nvPr/>
        </p:nvSpPr>
        <p:spPr>
          <a:xfrm>
            <a:off x="5490328" y="805696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Functional Testing (Application)</a:t>
            </a:r>
            <a:endParaRPr i="0" sz="4450" u="none" cap="none" strike="noStrike"/>
          </a:p>
        </p:txBody>
      </p:sp>
      <p:sp>
        <p:nvSpPr>
          <p:cNvPr id="429" name="Google Shape;429;g39d311a6791_0_385"/>
          <p:cNvSpPr/>
          <p:nvPr/>
        </p:nvSpPr>
        <p:spPr>
          <a:xfrm>
            <a:off x="5490328" y="280566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Validates restoration steps for key systems or processes</a:t>
            </a:r>
            <a:endParaRPr i="0" sz="1750" u="none" cap="none" strike="noStrike"/>
          </a:p>
        </p:txBody>
      </p:sp>
      <p:sp>
        <p:nvSpPr>
          <p:cNvPr id="430" name="Google Shape;430;g39d311a6791_0_385"/>
          <p:cNvSpPr/>
          <p:nvPr/>
        </p:nvSpPr>
        <p:spPr>
          <a:xfrm>
            <a:off x="5490328" y="3247866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Strengthens confidence through capability proof</a:t>
            </a:r>
            <a:endParaRPr i="0" sz="1750" u="none" cap="none" strike="noStrike"/>
          </a:p>
        </p:txBody>
      </p:sp>
      <p:sp>
        <p:nvSpPr>
          <p:cNvPr id="431" name="Google Shape;431;g39d311a6791_0_385"/>
          <p:cNvSpPr/>
          <p:nvPr/>
        </p:nvSpPr>
        <p:spPr>
          <a:xfrm>
            <a:off x="5490328" y="3690064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Surfaces timing, throughput, and readiness metrics</a:t>
            </a:r>
            <a:endParaRPr i="0" sz="1750" u="none" cap="none" strike="noStrike"/>
          </a:p>
        </p:txBody>
      </p:sp>
      <p:sp>
        <p:nvSpPr>
          <p:cNvPr id="432" name="Google Shape;432;g39d311a6791_0_385"/>
          <p:cNvSpPr/>
          <p:nvPr/>
        </p:nvSpPr>
        <p:spPr>
          <a:xfrm>
            <a:off x="5490328" y="4132263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Often required for audit or assurance evidence</a:t>
            </a:r>
            <a:endParaRPr i="0" sz="1750" u="none" cap="none" strike="noStrike"/>
          </a:p>
        </p:txBody>
      </p:sp>
      <p:sp>
        <p:nvSpPr>
          <p:cNvPr id="433" name="Google Shape;433;g39d311a6791_0_385"/>
          <p:cNvSpPr/>
          <p:nvPr/>
        </p:nvSpPr>
        <p:spPr>
          <a:xfrm>
            <a:off x="5490328" y="4574461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Prepares programs for more advanced testing stages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9d311a6791_0_39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40" name="Google Shape;440;g39d311a6791_0_39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g39d311a6791_0_398"/>
          <p:cNvSpPr/>
          <p:nvPr/>
        </p:nvSpPr>
        <p:spPr>
          <a:xfrm>
            <a:off x="336590" y="627896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Full Interruption Testing (Concept)</a:t>
            </a:r>
            <a:endParaRPr i="0" sz="4450" u="none" cap="none" strike="noStrike"/>
          </a:p>
        </p:txBody>
      </p:sp>
      <p:sp>
        <p:nvSpPr>
          <p:cNvPr id="442" name="Google Shape;442;g39d311a6791_0_398"/>
          <p:cNvSpPr/>
          <p:nvPr/>
        </p:nvSpPr>
        <p:spPr>
          <a:xfrm>
            <a:off x="336590" y="280566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Highest-risk form of testing simulating real outage conditions</a:t>
            </a:r>
            <a:endParaRPr i="0" sz="1750" u="none" cap="none" strike="noStrike"/>
          </a:p>
        </p:txBody>
      </p:sp>
      <p:sp>
        <p:nvSpPr>
          <p:cNvPr id="443" name="Google Shape;443;g39d311a6791_0_398"/>
          <p:cNvSpPr/>
          <p:nvPr/>
        </p:nvSpPr>
        <p:spPr>
          <a:xfrm>
            <a:off x="336590" y="3247866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Involves shutting down production systems to test real failover</a:t>
            </a:r>
            <a:endParaRPr i="0" sz="1750" u="none" cap="none" strike="noStrike"/>
          </a:p>
        </p:txBody>
      </p:sp>
      <p:sp>
        <p:nvSpPr>
          <p:cNvPr id="444" name="Google Shape;444;g39d311a6791_0_398"/>
          <p:cNvSpPr/>
          <p:nvPr/>
        </p:nvSpPr>
        <p:spPr>
          <a:xfrm>
            <a:off x="336590" y="3690064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Provides maximum realism and direct capability proof</a:t>
            </a:r>
            <a:endParaRPr i="0" sz="1750" u="none" cap="none" strike="noStrike"/>
          </a:p>
        </p:txBody>
      </p:sp>
      <p:sp>
        <p:nvSpPr>
          <p:cNvPr id="445" name="Google Shape;445;g39d311a6791_0_398"/>
          <p:cNvSpPr/>
          <p:nvPr/>
        </p:nvSpPr>
        <p:spPr>
          <a:xfrm>
            <a:off x="336590" y="4132263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Only appropriate for highly mature continuity programs</a:t>
            </a:r>
            <a:endParaRPr i="0" sz="1750" u="none" cap="none" strike="noStrike"/>
          </a:p>
        </p:txBody>
      </p:sp>
      <p:sp>
        <p:nvSpPr>
          <p:cNvPr id="446" name="Google Shape;446;g39d311a6791_0_398"/>
          <p:cNvSpPr/>
          <p:nvPr/>
        </p:nvSpPr>
        <p:spPr>
          <a:xfrm>
            <a:off x="336590" y="4574461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Requires executive approval and careful risk gating</a:t>
            </a:r>
            <a:endParaRPr i="0" sz="1750" u="none" cap="none" strike="noStrike"/>
          </a:p>
        </p:txBody>
      </p:sp>
      <p:pic>
        <p:nvPicPr>
          <p:cNvPr descr="preencoded.png" id="447" name="Google Shape;447;g39d311a6791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003" y="1431875"/>
            <a:ext cx="3677548" cy="367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9d311a6791_0_41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54" name="Google Shape;454;g39d311a6791_0_41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55" name="Google Shape;455;g39d311a6791_0_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77" y="1410300"/>
            <a:ext cx="3356250" cy="33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9d311a6791_0_411"/>
          <p:cNvSpPr/>
          <p:nvPr/>
        </p:nvSpPr>
        <p:spPr>
          <a:xfrm>
            <a:off x="4728525" y="1085100"/>
            <a:ext cx="718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Full Interruption Testing (Risks &amp; Limits)</a:t>
            </a:r>
            <a:endParaRPr i="0" sz="4450" u="none" cap="none" strike="noStrike"/>
          </a:p>
        </p:txBody>
      </p:sp>
      <p:sp>
        <p:nvSpPr>
          <p:cNvPr id="457" name="Google Shape;457;g39d311a6791_0_411"/>
          <p:cNvSpPr/>
          <p:nvPr/>
        </p:nvSpPr>
        <p:spPr>
          <a:xfrm>
            <a:off x="4728525" y="2970775"/>
            <a:ext cx="718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Disruption and downtime risk is significant and must be justified</a:t>
            </a:r>
            <a:endParaRPr i="0" sz="1750" u="none" cap="none" strike="noStrike"/>
          </a:p>
        </p:txBody>
      </p:sp>
      <p:sp>
        <p:nvSpPr>
          <p:cNvPr id="458" name="Google Shape;458;g39d311a6791_0_411"/>
          <p:cNvSpPr/>
          <p:nvPr/>
        </p:nvSpPr>
        <p:spPr>
          <a:xfrm>
            <a:off x="4728525" y="3412974"/>
            <a:ext cx="718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Failure can produce real business impact if uncontained</a:t>
            </a:r>
            <a:endParaRPr i="0" sz="1750" u="none" cap="none" strike="noStrike"/>
          </a:p>
        </p:txBody>
      </p:sp>
      <p:sp>
        <p:nvSpPr>
          <p:cNvPr id="459" name="Google Shape;459;g39d311a6791_0_411"/>
          <p:cNvSpPr/>
          <p:nvPr/>
        </p:nvSpPr>
        <p:spPr>
          <a:xfrm>
            <a:off x="4728525" y="3855173"/>
            <a:ext cx="718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Requires strong governance, rollback plans, and rehearsed contingencies</a:t>
            </a:r>
            <a:endParaRPr i="0" sz="1750" u="none" cap="none" strike="noStrike"/>
          </a:p>
        </p:txBody>
      </p:sp>
      <p:sp>
        <p:nvSpPr>
          <p:cNvPr id="460" name="Google Shape;460;g39d311a6791_0_411"/>
          <p:cNvSpPr/>
          <p:nvPr/>
        </p:nvSpPr>
        <p:spPr>
          <a:xfrm>
            <a:off x="4728525" y="4660276"/>
            <a:ext cx="718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Not suitable for organizations still stabilizing controls</a:t>
            </a:r>
            <a:endParaRPr i="0" sz="1750" u="none" cap="none" strike="noStrike"/>
          </a:p>
        </p:txBody>
      </p:sp>
      <p:sp>
        <p:nvSpPr>
          <p:cNvPr id="461" name="Google Shape;461;g39d311a6791_0_411"/>
          <p:cNvSpPr/>
          <p:nvPr/>
        </p:nvSpPr>
        <p:spPr>
          <a:xfrm>
            <a:off x="4728525" y="5102474"/>
            <a:ext cx="718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Treated as a tiered milestone reserved for elite readiness levels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9d311a6791_0_4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68" name="Google Shape;468;g39d311a6791_0_4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g39d311a6791_0_424"/>
          <p:cNvSpPr/>
          <p:nvPr/>
        </p:nvSpPr>
        <p:spPr>
          <a:xfrm>
            <a:off x="336590" y="330795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Selection Guidance</a:t>
            </a:r>
            <a:endParaRPr i="0" sz="4450" u="none" cap="none" strike="noStrike"/>
          </a:p>
        </p:txBody>
      </p:sp>
      <p:sp>
        <p:nvSpPr>
          <p:cNvPr id="470" name="Google Shape;470;g39d311a6791_0_424"/>
          <p:cNvSpPr/>
          <p:nvPr/>
        </p:nvSpPr>
        <p:spPr>
          <a:xfrm>
            <a:off x="336590" y="197516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Tabletop = low-risk decision validation</a:t>
            </a:r>
            <a:endParaRPr i="0" sz="1750" u="none" cap="none" strike="noStrike"/>
          </a:p>
        </p:txBody>
      </p:sp>
      <p:sp>
        <p:nvSpPr>
          <p:cNvPr id="471" name="Google Shape;471;g39d311a6791_0_424"/>
          <p:cNvSpPr/>
          <p:nvPr/>
        </p:nvSpPr>
        <p:spPr>
          <a:xfrm>
            <a:off x="336590" y="2417366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Walkthrough = structured logic validation with procedural clarity</a:t>
            </a:r>
            <a:endParaRPr i="0" sz="1750" u="none" cap="none" strike="noStrike"/>
          </a:p>
        </p:txBody>
      </p:sp>
      <p:sp>
        <p:nvSpPr>
          <p:cNvPr id="472" name="Google Shape;472;g39d311a6791_0_424"/>
          <p:cNvSpPr/>
          <p:nvPr/>
        </p:nvSpPr>
        <p:spPr>
          <a:xfrm>
            <a:off x="336590" y="2859564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Functional = real capability proof in controlled execution</a:t>
            </a:r>
            <a:endParaRPr i="0" sz="1750" u="none" cap="none" strike="noStrike"/>
          </a:p>
        </p:txBody>
      </p:sp>
      <p:sp>
        <p:nvSpPr>
          <p:cNvPr id="473" name="Google Shape;473;g39d311a6791_0_424"/>
          <p:cNvSpPr/>
          <p:nvPr/>
        </p:nvSpPr>
        <p:spPr>
          <a:xfrm>
            <a:off x="336590" y="3301762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Full interruption = top-tier maturity stress validation</a:t>
            </a:r>
            <a:endParaRPr i="0" sz="1750" u="none" cap="none" strike="noStrike"/>
          </a:p>
        </p:txBody>
      </p:sp>
      <p:sp>
        <p:nvSpPr>
          <p:cNvPr id="474" name="Google Shape;474;g39d311a6791_0_424"/>
          <p:cNvSpPr/>
          <p:nvPr/>
        </p:nvSpPr>
        <p:spPr>
          <a:xfrm>
            <a:off x="336590" y="3743960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Correct test type depends on risk appetite, maturity, and impact tolerance</a:t>
            </a:r>
            <a:endParaRPr i="0" sz="1750" u="none" cap="none" strike="noStrike"/>
          </a:p>
        </p:txBody>
      </p:sp>
      <p:sp>
        <p:nvSpPr>
          <p:cNvPr id="475" name="Google Shape;475;g39d311a6791_0_424"/>
          <p:cNvSpPr/>
          <p:nvPr/>
        </p:nvSpPr>
        <p:spPr>
          <a:xfrm>
            <a:off x="336590" y="4673838"/>
            <a:ext cx="7604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When selecting a method, </a:t>
            </a:r>
            <a:r>
              <a:rPr b="1" i="0" lang="en-US" sz="1750" u="none" cap="none" strike="noStrike">
                <a:solidFill>
                  <a:srgbClr val="002060"/>
                </a:solidFill>
              </a:rPr>
              <a:t>start with tabletop → walkthrough → functional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, and only advance to </a:t>
            </a:r>
            <a:r>
              <a:rPr b="1" i="0" lang="en-US" sz="1750" u="none" cap="none" strike="noStrike">
                <a:solidFill>
                  <a:srgbClr val="002060"/>
                </a:solidFill>
              </a:rPr>
              <a:t>full interruption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when governance, maturity, and tolerance for disruption are proven.</a:t>
            </a:r>
            <a:endParaRPr i="0" sz="1750" u="none" cap="none" strike="noStrike"/>
          </a:p>
        </p:txBody>
      </p:sp>
      <p:pic>
        <p:nvPicPr>
          <p:cNvPr descr="preencoded.png" id="476" name="Google Shape;476;g39d311a6791_0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003" y="1556525"/>
            <a:ext cx="3744924" cy="37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8de0571ff3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83" name="Google Shape;483;g38de0571ff3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38de0571ff3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9d311a6791_0_58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91" name="Google Shape;491;g39d311a6791_0_58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g39d311a6791_0_589"/>
          <p:cNvSpPr/>
          <p:nvPr/>
        </p:nvSpPr>
        <p:spPr>
          <a:xfrm>
            <a:off x="450890" y="528099"/>
            <a:ext cx="96438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6150" u="none" cap="none" strike="noStrike">
                <a:solidFill>
                  <a:srgbClr val="D1282E"/>
                </a:solidFill>
              </a:rPr>
              <a:t>Designing a Resilience Exercise Program</a:t>
            </a:r>
            <a:endParaRPr i="0" sz="6150" u="none" cap="none" strike="noStrike"/>
          </a:p>
        </p:txBody>
      </p:sp>
      <p:sp>
        <p:nvSpPr>
          <p:cNvPr id="493" name="Google Shape;493;g39d311a6791_0_589"/>
          <p:cNvSpPr/>
          <p:nvPr/>
        </p:nvSpPr>
        <p:spPr>
          <a:xfrm>
            <a:off x="450890" y="28713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Testing &amp; Exercises Module – Supporting DRI Certification Readiness</a:t>
            </a:r>
            <a:endParaRPr i="0" sz="1750" u="none" cap="none" strike="noStrike"/>
          </a:p>
        </p:txBody>
      </p:sp>
      <p:sp>
        <p:nvSpPr>
          <p:cNvPr id="494" name="Google Shape;494;g39d311a6791_0_589"/>
          <p:cNvSpPr/>
          <p:nvPr/>
        </p:nvSpPr>
        <p:spPr>
          <a:xfrm>
            <a:off x="450890" y="34382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Overview of structured resilience exercise design</a:t>
            </a:r>
            <a:endParaRPr i="0" sz="1750" u="none" cap="none" strike="noStrike"/>
          </a:p>
        </p:txBody>
      </p:sp>
      <p:sp>
        <p:nvSpPr>
          <p:cNvPr id="495" name="Google Shape;495;g39d311a6791_0_589"/>
          <p:cNvSpPr/>
          <p:nvPr/>
        </p:nvSpPr>
        <p:spPr>
          <a:xfrm>
            <a:off x="450890" y="38804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and execution blended into one model</a:t>
            </a:r>
            <a:endParaRPr i="0" sz="1750" u="none" cap="none" strike="noStrike"/>
          </a:p>
        </p:txBody>
      </p:sp>
      <p:sp>
        <p:nvSpPr>
          <p:cNvPr id="496" name="Google Shape;496;g39d311a6791_0_589"/>
          <p:cNvSpPr/>
          <p:nvPr/>
        </p:nvSpPr>
        <p:spPr>
          <a:xfrm>
            <a:off x="450890" y="43226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Aligns exercise purpose to organizational maturity</a:t>
            </a:r>
            <a:endParaRPr i="0" sz="1750" u="none" cap="none" strike="noStrike"/>
          </a:p>
        </p:txBody>
      </p:sp>
      <p:sp>
        <p:nvSpPr>
          <p:cNvPr id="497" name="Google Shape;497;g39d311a6791_0_589"/>
          <p:cNvSpPr/>
          <p:nvPr/>
        </p:nvSpPr>
        <p:spPr>
          <a:xfrm>
            <a:off x="450890" y="47648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Produces evidence of capability, not assumption</a:t>
            </a:r>
            <a:endParaRPr i="0" sz="1750" u="none" cap="none" strike="noStrike"/>
          </a:p>
        </p:txBody>
      </p:sp>
      <p:sp>
        <p:nvSpPr>
          <p:cNvPr id="498" name="Google Shape;498;g39d311a6791_0_589"/>
          <p:cNvSpPr/>
          <p:nvPr/>
        </p:nvSpPr>
        <p:spPr>
          <a:xfrm>
            <a:off x="450890" y="52070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Sets foundation for hands-on planning in later sessions</a:t>
            </a:r>
            <a:endParaRPr i="0" sz="1750" u="none" cap="none" strike="noStrike"/>
          </a:p>
        </p:txBody>
      </p:sp>
      <p:pic>
        <p:nvPicPr>
          <p:cNvPr descr="preencoded.png" id="499" name="Google Shape;499;g39d311a6791_0_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0252" y="1936799"/>
            <a:ext cx="3473326" cy="347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9d311a6791_0_603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506" name="Google Shape;506;g39d311a6791_0_603"/>
          <p:cNvSpPr txBox="1"/>
          <p:nvPr>
            <p:ph idx="1" type="body"/>
          </p:nvPr>
        </p:nvSpPr>
        <p:spPr>
          <a:xfrm>
            <a:off x="297325" y="1644400"/>
            <a:ext cx="61974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130048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Why structured programs matter</a:t>
            </a:r>
            <a:endParaRPr b="0" sz="2200"/>
          </a:p>
          <a:p>
            <a:pPr indent="-368300" lvl="0" marL="457200" marR="130048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Governance linkage</a:t>
            </a:r>
            <a:endParaRPr b="0" sz="2200"/>
          </a:p>
          <a:p>
            <a:pPr indent="-368300" lvl="0" marL="457200" marR="130048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Program components</a:t>
            </a:r>
            <a:endParaRPr b="0" sz="2200"/>
          </a:p>
          <a:p>
            <a:pPr indent="-368300" lvl="0" marL="457200" marR="130048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Scaling and cadence</a:t>
            </a:r>
            <a:endParaRPr b="0" sz="2200"/>
          </a:p>
          <a:p>
            <a:pPr indent="-368300" lvl="0" marL="457200" marR="130048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Improvement and assurance</a:t>
            </a:r>
            <a:endParaRPr b="0" sz="2200"/>
          </a:p>
        </p:txBody>
      </p:sp>
      <p:sp>
        <p:nvSpPr>
          <p:cNvPr id="507" name="Google Shape;507;g39d311a6791_0_60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08" name="Google Shape;508;g39d311a6791_0_60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g39d311a6791_0_603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130048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Clarify purpose</a:t>
            </a:r>
            <a:endParaRPr b="0" sz="2200"/>
          </a:p>
          <a:p>
            <a:pPr indent="-368300" lvl="0" marL="457200" marR="130048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structure</a:t>
            </a:r>
            <a:endParaRPr b="0" sz="2200"/>
          </a:p>
          <a:p>
            <a:pPr indent="-368300" lvl="0" marL="457200" marR="130048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Align with maturity</a:t>
            </a:r>
            <a:br>
              <a:rPr b="0" lang="en-US" sz="2200"/>
            </a:br>
            <a:r>
              <a:rPr b="0" lang="en-US" sz="2200"/>
              <a:t>Enable scalability</a:t>
            </a:r>
            <a:endParaRPr b="0" sz="2200"/>
          </a:p>
          <a:p>
            <a:pPr indent="-368300" lvl="0" marL="457200" marR="130048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Prepare for planning labs</a:t>
            </a:r>
            <a:endParaRPr b="0" sz="2200"/>
          </a:p>
        </p:txBody>
      </p:sp>
      <p:sp>
        <p:nvSpPr>
          <p:cNvPr id="510" name="Google Shape;510;g39d311a6791_0_603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9d311a6791_0_61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17" name="Google Shape;517;g39d311a6791_0_61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18" name="Google Shape;518;g39d311a6791_0_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90" y="1629092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9d311a6791_0_613"/>
          <p:cNvSpPr/>
          <p:nvPr/>
        </p:nvSpPr>
        <p:spPr>
          <a:xfrm>
            <a:off x="3933706" y="1600756"/>
            <a:ext cx="745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Exercise Programs Exist</a:t>
            </a:r>
            <a:endParaRPr i="0" sz="4450" u="none" cap="none" strike="noStrike"/>
          </a:p>
        </p:txBody>
      </p:sp>
      <p:sp>
        <p:nvSpPr>
          <p:cNvPr id="520" name="Google Shape;520;g39d311a6791_0_613"/>
          <p:cNvSpPr/>
          <p:nvPr/>
        </p:nvSpPr>
        <p:spPr>
          <a:xfrm>
            <a:off x="3933706" y="25363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They convert planning into validated capability through structured testing</a:t>
            </a:r>
            <a:endParaRPr i="0" sz="1750" u="none" cap="none" strike="noStrike"/>
          </a:p>
        </p:txBody>
      </p:sp>
      <p:sp>
        <p:nvSpPr>
          <p:cNvPr id="521" name="Google Shape;521;g39d311a6791_0_613"/>
          <p:cNvSpPr/>
          <p:nvPr/>
        </p:nvSpPr>
        <p:spPr>
          <a:xfrm>
            <a:off x="3933706" y="29785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Ensure testing is intentional and repeatable rather than informal</a:t>
            </a:r>
            <a:endParaRPr i="0" sz="1750" u="none" cap="none" strike="noStrike"/>
          </a:p>
        </p:txBody>
      </p:sp>
      <p:sp>
        <p:nvSpPr>
          <p:cNvPr id="522" name="Google Shape;522;g39d311a6791_0_613"/>
          <p:cNvSpPr/>
          <p:nvPr/>
        </p:nvSpPr>
        <p:spPr>
          <a:xfrm>
            <a:off x="3933706" y="34207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Demonstrate readiness to leadership and governance bodies</a:t>
            </a:r>
            <a:endParaRPr i="0" sz="1750" u="none" cap="none" strike="noStrike"/>
          </a:p>
        </p:txBody>
      </p:sp>
      <p:sp>
        <p:nvSpPr>
          <p:cNvPr id="523" name="Google Shape;523;g39d311a6791_0_613"/>
          <p:cNvSpPr/>
          <p:nvPr/>
        </p:nvSpPr>
        <p:spPr>
          <a:xfrm>
            <a:off x="3933706" y="38629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Protect continuity through controlled learning instead of disruption</a:t>
            </a:r>
            <a:endParaRPr i="0" sz="1750" u="none" cap="none" strike="noStrike"/>
          </a:p>
        </p:txBody>
      </p:sp>
      <p:sp>
        <p:nvSpPr>
          <p:cNvPr id="524" name="Google Shape;524;g39d311a6791_0_613"/>
          <p:cNvSpPr/>
          <p:nvPr/>
        </p:nvSpPr>
        <p:spPr>
          <a:xfrm>
            <a:off x="3933706" y="43051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Provide measurable evidence for audits and assurance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d311a6791_0_62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31" name="Google Shape;531;g39d311a6791_0_62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g39d311a6791_0_626"/>
          <p:cNvSpPr/>
          <p:nvPr/>
        </p:nvSpPr>
        <p:spPr>
          <a:xfrm>
            <a:off x="260402" y="1245150"/>
            <a:ext cx="7186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Governance &amp; Oversight</a:t>
            </a:r>
            <a:endParaRPr i="0" sz="4450" u="none" cap="none" strike="noStrike"/>
          </a:p>
        </p:txBody>
      </p:sp>
      <p:sp>
        <p:nvSpPr>
          <p:cNvPr id="533" name="Google Shape;533;g39d311a6791_0_626"/>
          <p:cNvSpPr/>
          <p:nvPr/>
        </p:nvSpPr>
        <p:spPr>
          <a:xfrm>
            <a:off x="260390" y="21807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defines program expectations and risk tolerance</a:t>
            </a:r>
            <a:endParaRPr i="0" sz="1750" u="none" cap="none" strike="noStrike"/>
          </a:p>
        </p:txBody>
      </p:sp>
      <p:sp>
        <p:nvSpPr>
          <p:cNvPr id="534" name="Google Shape;534;g39d311a6791_0_626"/>
          <p:cNvSpPr/>
          <p:nvPr/>
        </p:nvSpPr>
        <p:spPr>
          <a:xfrm>
            <a:off x="260390" y="26229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Oversight ensures testing is consistent across teams</a:t>
            </a:r>
            <a:endParaRPr i="0" sz="1750" u="none" cap="none" strike="noStrike"/>
          </a:p>
        </p:txBody>
      </p:sp>
      <p:sp>
        <p:nvSpPr>
          <p:cNvPr id="535" name="Google Shape;535;g39d311a6791_0_626"/>
          <p:cNvSpPr/>
          <p:nvPr/>
        </p:nvSpPr>
        <p:spPr>
          <a:xfrm>
            <a:off x="260390" y="30651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must align with accountability, not facilitation</a:t>
            </a:r>
            <a:endParaRPr i="0" sz="1750" u="none" cap="none" strike="noStrike"/>
          </a:p>
        </p:txBody>
      </p:sp>
      <p:sp>
        <p:nvSpPr>
          <p:cNvPr id="536" name="Google Shape;536;g39d311a6791_0_626"/>
          <p:cNvSpPr/>
          <p:nvPr/>
        </p:nvSpPr>
        <p:spPr>
          <a:xfrm>
            <a:off x="260390" y="35073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and approval follow BCM hierarchy</a:t>
            </a:r>
            <a:endParaRPr i="0" sz="1750" u="none" cap="none" strike="noStrike"/>
          </a:p>
        </p:txBody>
      </p:sp>
      <p:sp>
        <p:nvSpPr>
          <p:cNvPr id="537" name="Google Shape;537;g39d311a6791_0_626"/>
          <p:cNvSpPr/>
          <p:nvPr/>
        </p:nvSpPr>
        <p:spPr>
          <a:xfrm>
            <a:off x="260390" y="39495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ties exercises to maturity, not activity volume</a:t>
            </a:r>
            <a:endParaRPr i="0" sz="1750" u="none" cap="none" strike="noStrike"/>
          </a:p>
        </p:txBody>
      </p:sp>
      <p:pic>
        <p:nvPicPr>
          <p:cNvPr descr="preencoded.png" id="538" name="Google Shape;538;g39d311a6791_0_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9318" y="1540192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9d311a6791_0_63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45" name="Google Shape;545;g39d311a6791_0_63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g39d311a6791_0_639"/>
          <p:cNvSpPr/>
          <p:nvPr/>
        </p:nvSpPr>
        <p:spPr>
          <a:xfrm>
            <a:off x="425501" y="1575350"/>
            <a:ext cx="7716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Core Program Components</a:t>
            </a:r>
            <a:endParaRPr i="0" sz="4450" u="none" cap="none" strike="noStrike"/>
          </a:p>
        </p:txBody>
      </p:sp>
      <p:sp>
        <p:nvSpPr>
          <p:cNvPr id="547" name="Google Shape;547;g39d311a6791_0_639"/>
          <p:cNvSpPr/>
          <p:nvPr/>
        </p:nvSpPr>
        <p:spPr>
          <a:xfrm>
            <a:off x="425490" y="25109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Clear purpose tied to resilience objectives</a:t>
            </a:r>
            <a:endParaRPr i="0" sz="1750" u="none" cap="none" strike="noStrike"/>
          </a:p>
        </p:txBody>
      </p:sp>
      <p:sp>
        <p:nvSpPr>
          <p:cNvPr id="548" name="Google Shape;548;g39d311a6791_0_639"/>
          <p:cNvSpPr/>
          <p:nvPr/>
        </p:nvSpPr>
        <p:spPr>
          <a:xfrm>
            <a:off x="425490" y="29531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Tiered approach based on maturity and risk</a:t>
            </a:r>
            <a:endParaRPr i="0" sz="1750" u="none" cap="none" strike="noStrike"/>
          </a:p>
        </p:txBody>
      </p:sp>
      <p:sp>
        <p:nvSpPr>
          <p:cNvPr id="549" name="Google Shape;549;g39d311a6791_0_639"/>
          <p:cNvSpPr/>
          <p:nvPr/>
        </p:nvSpPr>
        <p:spPr>
          <a:xfrm>
            <a:off x="425490" y="33953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Scope definition with dependencies included</a:t>
            </a:r>
            <a:endParaRPr i="0" sz="1750" u="none" cap="none" strike="noStrike"/>
          </a:p>
        </p:txBody>
      </p:sp>
      <p:sp>
        <p:nvSpPr>
          <p:cNvPr id="550" name="Google Shape;550;g39d311a6791_0_639"/>
          <p:cNvSpPr/>
          <p:nvPr/>
        </p:nvSpPr>
        <p:spPr>
          <a:xfrm>
            <a:off x="425490" y="38375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Structured facilitation with evidence capture</a:t>
            </a:r>
            <a:endParaRPr i="0" sz="1750" u="none" cap="none" strike="noStrike"/>
          </a:p>
        </p:txBody>
      </p:sp>
      <p:sp>
        <p:nvSpPr>
          <p:cNvPr id="551" name="Google Shape;551;g39d311a6791_0_639"/>
          <p:cNvSpPr/>
          <p:nvPr/>
        </p:nvSpPr>
        <p:spPr>
          <a:xfrm>
            <a:off x="425490" y="42797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Continuous improvement built into the cycle</a:t>
            </a:r>
            <a:endParaRPr i="0" sz="1750" u="none" cap="none" strike="noStrike"/>
          </a:p>
        </p:txBody>
      </p:sp>
      <p:pic>
        <p:nvPicPr>
          <p:cNvPr descr="preencoded.png" id="552" name="Google Shape;552;g39d311a6791_0_6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7527" y="2540433"/>
            <a:ext cx="3841626" cy="38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d311a6791_0_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92" name="Google Shape;192;g39d311a6791_0_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93" name="Google Shape;193;g39d311a6791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349" y="1271953"/>
            <a:ext cx="37719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9d311a6791_0_24"/>
          <p:cNvSpPr/>
          <p:nvPr/>
        </p:nvSpPr>
        <p:spPr>
          <a:xfrm>
            <a:off x="4587603" y="437396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Structured Testing Matters</a:t>
            </a:r>
            <a:endParaRPr i="0" sz="4450" u="none" cap="none" strike="noStrike"/>
          </a:p>
        </p:txBody>
      </p:sp>
      <p:sp>
        <p:nvSpPr>
          <p:cNvPr id="195" name="Google Shape;195;g39d311a6791_0_24"/>
          <p:cNvSpPr/>
          <p:nvPr/>
        </p:nvSpPr>
        <p:spPr>
          <a:xfrm>
            <a:off x="4587603" y="2081768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Moves readiness from assumption to validated capability through repeatable proof.</a:t>
            </a:r>
            <a:endParaRPr i="0" sz="1750" u="none" cap="none" strike="noStrike"/>
          </a:p>
        </p:txBody>
      </p:sp>
      <p:sp>
        <p:nvSpPr>
          <p:cNvPr id="196" name="Google Shape;196;g39d311a6791_0_24"/>
          <p:cNvSpPr/>
          <p:nvPr/>
        </p:nvSpPr>
        <p:spPr>
          <a:xfrm>
            <a:off x="4587603" y="288686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Reveals execution gaps that surface only under real pressure conditions.</a:t>
            </a:r>
            <a:endParaRPr i="0" sz="1750" u="none" cap="none" strike="noStrike"/>
          </a:p>
        </p:txBody>
      </p:sp>
      <p:sp>
        <p:nvSpPr>
          <p:cNvPr id="197" name="Google Shape;197;g39d311a6791_0_24"/>
          <p:cNvSpPr/>
          <p:nvPr/>
        </p:nvSpPr>
        <p:spPr>
          <a:xfrm>
            <a:off x="4587603" y="3691969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Improves leadership trust by providing fact-based assurance.</a:t>
            </a:r>
            <a:endParaRPr i="0" sz="1750" u="none" cap="none" strike="noStrike"/>
          </a:p>
        </p:txBody>
      </p:sp>
      <p:sp>
        <p:nvSpPr>
          <p:cNvPr id="198" name="Google Shape;198;g39d311a6791_0_24"/>
          <p:cNvSpPr/>
          <p:nvPr/>
        </p:nvSpPr>
        <p:spPr>
          <a:xfrm>
            <a:off x="4587603" y="413416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Reduces risk of cascading failures and operational surprises.</a:t>
            </a:r>
            <a:endParaRPr i="0" sz="1750" u="none" cap="none" strike="noStrike"/>
          </a:p>
        </p:txBody>
      </p:sp>
      <p:sp>
        <p:nvSpPr>
          <p:cNvPr id="199" name="Google Shape;199;g39d311a6791_0_24"/>
          <p:cNvSpPr/>
          <p:nvPr/>
        </p:nvSpPr>
        <p:spPr>
          <a:xfrm>
            <a:off x="4587603" y="4576366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Converts testing insights into measurable governance value.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9d311a6791_0_65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59" name="Google Shape;559;g39d311a6791_0_65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60" name="Google Shape;560;g39d311a6791_0_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71" y="1603846"/>
            <a:ext cx="3924924" cy="392492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39d311a6791_0_652"/>
          <p:cNvSpPr/>
          <p:nvPr/>
        </p:nvSpPr>
        <p:spPr>
          <a:xfrm>
            <a:off x="5064006" y="1257856"/>
            <a:ext cx="6808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Stakeholders &amp; Ownership</a:t>
            </a:r>
            <a:endParaRPr i="0" sz="4450" u="none" cap="none" strike="noStrike"/>
          </a:p>
        </p:txBody>
      </p:sp>
      <p:sp>
        <p:nvSpPr>
          <p:cNvPr id="562" name="Google Shape;562;g39d311a6791_0_652"/>
          <p:cNvSpPr/>
          <p:nvPr/>
        </p:nvSpPr>
        <p:spPr>
          <a:xfrm>
            <a:off x="5064006" y="21934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sets oversight, not execution</a:t>
            </a:r>
            <a:endParaRPr i="0" sz="1750" u="none" cap="none" strike="noStrike"/>
          </a:p>
        </p:txBody>
      </p:sp>
      <p:sp>
        <p:nvSpPr>
          <p:cNvPr id="563" name="Google Shape;563;g39d311a6791_0_652"/>
          <p:cNvSpPr/>
          <p:nvPr/>
        </p:nvSpPr>
        <p:spPr>
          <a:xfrm>
            <a:off x="5064006" y="26356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Business units validate process-level capability</a:t>
            </a:r>
            <a:endParaRPr i="0" sz="1750" u="none" cap="none" strike="noStrike"/>
          </a:p>
        </p:txBody>
      </p:sp>
      <p:sp>
        <p:nvSpPr>
          <p:cNvPr id="564" name="Google Shape;564;g39d311a6791_0_652"/>
          <p:cNvSpPr/>
          <p:nvPr/>
        </p:nvSpPr>
        <p:spPr>
          <a:xfrm>
            <a:off x="5064006" y="30778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Technology validates infrastructure recovery</a:t>
            </a:r>
            <a:endParaRPr i="0" sz="1750" u="none" cap="none" strike="noStrike"/>
          </a:p>
        </p:txBody>
      </p:sp>
      <p:sp>
        <p:nvSpPr>
          <p:cNvPr id="565" name="Google Shape;565;g39d311a6791_0_652"/>
          <p:cNvSpPr/>
          <p:nvPr/>
        </p:nvSpPr>
        <p:spPr>
          <a:xfrm>
            <a:off x="5064006" y="35200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Risk/assurance reviews defensibility of outcomes</a:t>
            </a:r>
            <a:endParaRPr i="0" sz="1750" u="none" cap="none" strike="noStrike"/>
          </a:p>
        </p:txBody>
      </p:sp>
      <p:sp>
        <p:nvSpPr>
          <p:cNvPr id="566" name="Google Shape;566;g39d311a6791_0_652"/>
          <p:cNvSpPr/>
          <p:nvPr/>
        </p:nvSpPr>
        <p:spPr>
          <a:xfrm>
            <a:off x="5064006" y="39622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Facilitators manage structure and flow, not authority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9d311a6791_0_66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73" name="Google Shape;573;g39d311a6791_0_66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4" name="Google Shape;574;g39d311a6791_0_665"/>
          <p:cNvSpPr/>
          <p:nvPr/>
        </p:nvSpPr>
        <p:spPr>
          <a:xfrm>
            <a:off x="539950" y="882549"/>
            <a:ext cx="7971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256"/>
              <a:buFont typeface="Nunito Sans"/>
              <a:buNone/>
            </a:pPr>
            <a:r>
              <a:rPr i="0" lang="en-US" sz="5656" u="none" cap="none" strike="noStrike">
                <a:solidFill>
                  <a:srgbClr val="D1282E"/>
                </a:solidFill>
              </a:rPr>
              <a:t>Cadence &amp; Tiering</a:t>
            </a:r>
            <a:endParaRPr i="0" sz="5656" u="none" cap="none" strike="noStrike"/>
          </a:p>
        </p:txBody>
      </p:sp>
      <p:sp>
        <p:nvSpPr>
          <p:cNvPr id="575" name="Google Shape;575;g39d311a6791_0_665"/>
          <p:cNvSpPr/>
          <p:nvPr/>
        </p:nvSpPr>
        <p:spPr>
          <a:xfrm>
            <a:off x="539950" y="2197877"/>
            <a:ext cx="13557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3972" lvl="0" marL="48207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60"/>
              <a:buChar char="•"/>
            </a:pPr>
            <a:r>
              <a:rPr i="0" lang="en-US" sz="1860" u="none" cap="none" strike="noStrike">
                <a:solidFill>
                  <a:srgbClr val="002060"/>
                </a:solidFill>
              </a:rPr>
              <a:t>Cadence should reflect risk and system dependency</a:t>
            </a:r>
            <a:endParaRPr i="0" sz="1860" u="none" cap="none" strike="noStrike"/>
          </a:p>
        </p:txBody>
      </p:sp>
      <p:sp>
        <p:nvSpPr>
          <p:cNvPr id="576" name="Google Shape;576;g39d311a6791_0_665"/>
          <p:cNvSpPr/>
          <p:nvPr/>
        </p:nvSpPr>
        <p:spPr>
          <a:xfrm>
            <a:off x="539950" y="2819553"/>
            <a:ext cx="13557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3972" lvl="0" marL="48207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60"/>
              <a:buChar char="•"/>
            </a:pPr>
            <a:r>
              <a:rPr i="0" lang="en-US" sz="1860" u="none" cap="none" strike="noStrike">
                <a:solidFill>
                  <a:srgbClr val="002060"/>
                </a:solidFill>
              </a:rPr>
              <a:t>Early maturity = higher frequency, lower disruption</a:t>
            </a:r>
            <a:endParaRPr i="0" sz="1860" u="none" cap="none" strike="noStrike"/>
          </a:p>
        </p:txBody>
      </p:sp>
      <p:sp>
        <p:nvSpPr>
          <p:cNvPr id="577" name="Google Shape;577;g39d311a6791_0_665"/>
          <p:cNvSpPr/>
          <p:nvPr/>
        </p:nvSpPr>
        <p:spPr>
          <a:xfrm>
            <a:off x="539950" y="3441228"/>
            <a:ext cx="13557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3972" lvl="0" marL="48207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60"/>
              <a:buChar char="•"/>
            </a:pPr>
            <a:r>
              <a:rPr i="0" lang="en-US" sz="1860" u="none" cap="none" strike="noStrike">
                <a:solidFill>
                  <a:srgbClr val="002060"/>
                </a:solidFill>
              </a:rPr>
              <a:t>Later maturity = deeper realism, lower frequency</a:t>
            </a:r>
            <a:endParaRPr i="0" sz="1860" u="none" cap="none" strike="noStrike"/>
          </a:p>
        </p:txBody>
      </p:sp>
      <p:sp>
        <p:nvSpPr>
          <p:cNvPr id="578" name="Google Shape;578;g39d311a6791_0_665"/>
          <p:cNvSpPr/>
          <p:nvPr/>
        </p:nvSpPr>
        <p:spPr>
          <a:xfrm>
            <a:off x="539950" y="4062904"/>
            <a:ext cx="13557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3972" lvl="0" marL="48207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60"/>
              <a:buChar char="•"/>
            </a:pPr>
            <a:r>
              <a:rPr i="0" lang="en-US" sz="1860" u="none" cap="none" strike="noStrike">
                <a:solidFill>
                  <a:srgbClr val="002060"/>
                </a:solidFill>
              </a:rPr>
              <a:t>Exercises escalate only when governance confirms readiness</a:t>
            </a:r>
            <a:endParaRPr i="0" sz="1860" u="none" cap="none" strike="noStrike"/>
          </a:p>
        </p:txBody>
      </p:sp>
      <p:sp>
        <p:nvSpPr>
          <p:cNvPr id="579" name="Google Shape;579;g39d311a6791_0_665"/>
          <p:cNvSpPr/>
          <p:nvPr/>
        </p:nvSpPr>
        <p:spPr>
          <a:xfrm>
            <a:off x="539950" y="4684579"/>
            <a:ext cx="13557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3972" lvl="0" marL="48207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60"/>
              <a:buChar char="•"/>
            </a:pPr>
            <a:r>
              <a:rPr i="0" lang="en-US" sz="1860" u="none" cap="none" strike="noStrike">
                <a:solidFill>
                  <a:srgbClr val="002060"/>
                </a:solidFill>
              </a:rPr>
              <a:t>Tiering prevents premature high-disruption testing</a:t>
            </a:r>
            <a:endParaRPr i="0" sz="1860" u="none" cap="none" strike="noStrik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d311a6791_0_67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86" name="Google Shape;586;g39d311a6791_0_67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87" name="Google Shape;587;g39d311a6791_0_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26" y="1395015"/>
            <a:ext cx="3451058" cy="345105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39d311a6791_0_677"/>
          <p:cNvSpPr/>
          <p:nvPr/>
        </p:nvSpPr>
        <p:spPr>
          <a:xfrm>
            <a:off x="4383677" y="1360650"/>
            <a:ext cx="74277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397"/>
              <a:buFont typeface="Nunito Sans"/>
              <a:buNone/>
            </a:pPr>
            <a:r>
              <a:rPr i="0" lang="en-US" sz="5396" u="none" cap="none" strike="noStrike">
                <a:solidFill>
                  <a:srgbClr val="D1282E"/>
                </a:solidFill>
              </a:rPr>
              <a:t>Scope &amp; Risk Alignment</a:t>
            </a:r>
            <a:endParaRPr i="0" sz="5396" u="none" cap="none" strike="noStrike"/>
          </a:p>
        </p:txBody>
      </p:sp>
      <p:sp>
        <p:nvSpPr>
          <p:cNvPr id="589" name="Google Shape;589;g39d311a6791_0_677"/>
          <p:cNvSpPr/>
          <p:nvPr/>
        </p:nvSpPr>
        <p:spPr>
          <a:xfrm>
            <a:off x="4383677" y="2495318"/>
            <a:ext cx="11695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5860" lvl="0" marL="41586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2"/>
              <a:buChar char="•"/>
            </a:pPr>
            <a:r>
              <a:rPr i="0" lang="en-US" sz="2122" u="none" cap="none" strike="noStrike">
                <a:solidFill>
                  <a:srgbClr val="002060"/>
                </a:solidFill>
              </a:rPr>
              <a:t>Exercise scope should map to business impact</a:t>
            </a:r>
            <a:endParaRPr i="0" sz="2122" u="none" cap="none" strike="noStrike"/>
          </a:p>
        </p:txBody>
      </p:sp>
      <p:sp>
        <p:nvSpPr>
          <p:cNvPr id="590" name="Google Shape;590;g39d311a6791_0_677"/>
          <p:cNvSpPr/>
          <p:nvPr/>
        </p:nvSpPr>
        <p:spPr>
          <a:xfrm>
            <a:off x="4383677" y="3031606"/>
            <a:ext cx="11695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5860" lvl="0" marL="41586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2"/>
              <a:buChar char="•"/>
            </a:pPr>
            <a:r>
              <a:rPr i="0" lang="en-US" sz="2122" u="none" cap="none" strike="noStrike">
                <a:solidFill>
                  <a:srgbClr val="002060"/>
                </a:solidFill>
              </a:rPr>
              <a:t>Risk appetite drives depth and realism</a:t>
            </a:r>
            <a:endParaRPr i="0" sz="2122" u="none" cap="none" strike="noStrike"/>
          </a:p>
        </p:txBody>
      </p:sp>
      <p:sp>
        <p:nvSpPr>
          <p:cNvPr id="591" name="Google Shape;591;g39d311a6791_0_677"/>
          <p:cNvSpPr/>
          <p:nvPr/>
        </p:nvSpPr>
        <p:spPr>
          <a:xfrm>
            <a:off x="4383677" y="3567895"/>
            <a:ext cx="11695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5860" lvl="0" marL="41586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2"/>
              <a:buChar char="•"/>
            </a:pPr>
            <a:r>
              <a:rPr i="0" lang="en-US" sz="2122" u="none" cap="none" strike="noStrike">
                <a:solidFill>
                  <a:srgbClr val="002060"/>
                </a:solidFill>
              </a:rPr>
              <a:t>Critical processes justify deeper validation</a:t>
            </a:r>
            <a:endParaRPr i="0" sz="2122" u="none" cap="none" strike="noStrike"/>
          </a:p>
        </p:txBody>
      </p:sp>
      <p:sp>
        <p:nvSpPr>
          <p:cNvPr id="592" name="Google Shape;592;g39d311a6791_0_677"/>
          <p:cNvSpPr/>
          <p:nvPr/>
        </p:nvSpPr>
        <p:spPr>
          <a:xfrm>
            <a:off x="4383677" y="4104183"/>
            <a:ext cx="11695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5860" lvl="0" marL="41586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2"/>
              <a:buChar char="•"/>
            </a:pPr>
            <a:r>
              <a:rPr i="0" lang="en-US" sz="2122" u="none" cap="none" strike="noStrike">
                <a:solidFill>
                  <a:srgbClr val="002060"/>
                </a:solidFill>
              </a:rPr>
              <a:t>Some functions remain low-intensity by design</a:t>
            </a:r>
            <a:endParaRPr i="0" sz="2122" u="none" cap="none" strike="noStrike"/>
          </a:p>
        </p:txBody>
      </p:sp>
      <p:sp>
        <p:nvSpPr>
          <p:cNvPr id="593" name="Google Shape;593;g39d311a6791_0_677"/>
          <p:cNvSpPr/>
          <p:nvPr/>
        </p:nvSpPr>
        <p:spPr>
          <a:xfrm>
            <a:off x="4383677" y="4640472"/>
            <a:ext cx="11695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5860" lvl="0" marL="41586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2"/>
              <a:buChar char="•"/>
            </a:pPr>
            <a:r>
              <a:rPr i="0" lang="en-US" sz="2122" u="none" cap="none" strike="noStrike">
                <a:solidFill>
                  <a:srgbClr val="002060"/>
                </a:solidFill>
              </a:rPr>
              <a:t>Better alignment = stronger assurance</a:t>
            </a:r>
            <a:endParaRPr i="0" sz="2122" u="none" cap="none" strike="noStrik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9d311a6791_0_69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00" name="Google Shape;600;g39d311a6791_0_69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g39d311a6791_0_690"/>
          <p:cNvSpPr/>
          <p:nvPr/>
        </p:nvSpPr>
        <p:spPr>
          <a:xfrm>
            <a:off x="298503" y="737148"/>
            <a:ext cx="88050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730"/>
              <a:buFont typeface="Nunito Sans"/>
              <a:buNone/>
            </a:pPr>
            <a:r>
              <a:rPr i="0" lang="en-US" sz="5730" u="none" cap="none" strike="noStrike">
                <a:solidFill>
                  <a:srgbClr val="D1282E"/>
                </a:solidFill>
              </a:rPr>
              <a:t>Documentation &amp; Evidence</a:t>
            </a:r>
            <a:endParaRPr i="0" sz="5730" u="none" cap="none" strike="noStrike"/>
          </a:p>
        </p:txBody>
      </p:sp>
      <p:sp>
        <p:nvSpPr>
          <p:cNvPr id="602" name="Google Shape;602;g39d311a6791_0_690"/>
          <p:cNvSpPr/>
          <p:nvPr/>
        </p:nvSpPr>
        <p:spPr>
          <a:xfrm>
            <a:off x="298503" y="1941874"/>
            <a:ext cx="12417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1538" lvl="0" marL="44153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3"/>
              <a:buChar char="•"/>
            </a:pPr>
            <a:r>
              <a:rPr i="0" lang="en-US" sz="2253" u="none" cap="none" strike="noStrike">
                <a:solidFill>
                  <a:srgbClr val="002060"/>
                </a:solidFill>
              </a:rPr>
              <a:t>Planning artifacts must support defensibility</a:t>
            </a:r>
            <a:endParaRPr i="0" sz="2253" u="none" cap="none" strike="noStrike"/>
          </a:p>
        </p:txBody>
      </p:sp>
      <p:sp>
        <p:nvSpPr>
          <p:cNvPr id="603" name="Google Shape;603;g39d311a6791_0_690"/>
          <p:cNvSpPr/>
          <p:nvPr/>
        </p:nvSpPr>
        <p:spPr>
          <a:xfrm>
            <a:off x="298503" y="2511275"/>
            <a:ext cx="12417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1538" lvl="0" marL="44153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3"/>
              <a:buChar char="•"/>
            </a:pPr>
            <a:r>
              <a:rPr i="0" lang="en-US" sz="2253" u="none" cap="none" strike="noStrike">
                <a:solidFill>
                  <a:srgbClr val="002060"/>
                </a:solidFill>
              </a:rPr>
              <a:t>Observations should be captured in real time</a:t>
            </a:r>
            <a:endParaRPr i="0" sz="2253" u="none" cap="none" strike="noStrike"/>
          </a:p>
        </p:txBody>
      </p:sp>
      <p:sp>
        <p:nvSpPr>
          <p:cNvPr id="604" name="Google Shape;604;g39d311a6791_0_690"/>
          <p:cNvSpPr/>
          <p:nvPr/>
        </p:nvSpPr>
        <p:spPr>
          <a:xfrm>
            <a:off x="298503" y="3080676"/>
            <a:ext cx="12417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1538" lvl="0" marL="44153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3"/>
              <a:buChar char="•"/>
            </a:pPr>
            <a:r>
              <a:rPr i="0" lang="en-US" sz="2253" u="none" cap="none" strike="noStrike">
                <a:solidFill>
                  <a:srgbClr val="002060"/>
                </a:solidFill>
              </a:rPr>
              <a:t>Evidence must show procedure-to-execution linkage</a:t>
            </a:r>
            <a:endParaRPr i="0" sz="2253" u="none" cap="none" strike="noStrike"/>
          </a:p>
        </p:txBody>
      </p:sp>
      <p:sp>
        <p:nvSpPr>
          <p:cNvPr id="605" name="Google Shape;605;g39d311a6791_0_690"/>
          <p:cNvSpPr/>
          <p:nvPr/>
        </p:nvSpPr>
        <p:spPr>
          <a:xfrm>
            <a:off x="298503" y="3650077"/>
            <a:ext cx="12417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1538" lvl="0" marL="44153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3"/>
              <a:buChar char="•"/>
            </a:pPr>
            <a:r>
              <a:rPr i="0" lang="en-US" sz="2253" u="none" cap="none" strike="noStrike">
                <a:solidFill>
                  <a:srgbClr val="002060"/>
                </a:solidFill>
              </a:rPr>
              <a:t>Documentation supports audit traceability</a:t>
            </a:r>
            <a:endParaRPr i="0" sz="2253" u="none" cap="none" strike="noStrike"/>
          </a:p>
        </p:txBody>
      </p:sp>
      <p:sp>
        <p:nvSpPr>
          <p:cNvPr id="606" name="Google Shape;606;g39d311a6791_0_690"/>
          <p:cNvSpPr/>
          <p:nvPr/>
        </p:nvSpPr>
        <p:spPr>
          <a:xfrm>
            <a:off x="298503" y="4219478"/>
            <a:ext cx="12417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1538" lvl="0" marL="44153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53"/>
              <a:buChar char="•"/>
            </a:pPr>
            <a:r>
              <a:rPr i="0" lang="en-US" sz="2253" u="none" cap="none" strike="noStrike">
                <a:solidFill>
                  <a:srgbClr val="002060"/>
                </a:solidFill>
              </a:rPr>
              <a:t>Testing record becomes assurance proof</a:t>
            </a:r>
            <a:endParaRPr i="0" sz="2253" u="none" cap="none" strike="noStrike"/>
          </a:p>
        </p:txBody>
      </p:sp>
      <p:pic>
        <p:nvPicPr>
          <p:cNvPr descr="preencoded.png" id="607" name="Google Shape;607;g39d311a6791_0_6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7100" y="3167425"/>
            <a:ext cx="3254296" cy="32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9d311a6791_0_70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14" name="Google Shape;614;g39d311a6791_0_70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g39d311a6791_0_703"/>
          <p:cNvSpPr/>
          <p:nvPr/>
        </p:nvSpPr>
        <p:spPr>
          <a:xfrm>
            <a:off x="346478" y="762602"/>
            <a:ext cx="68913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408"/>
              <a:buFont typeface="Nunito Sans"/>
              <a:buNone/>
            </a:pPr>
            <a:r>
              <a:rPr i="0" lang="en-US" sz="5408" u="none" cap="none" strike="noStrike">
                <a:solidFill>
                  <a:srgbClr val="D1282E"/>
                </a:solidFill>
              </a:rPr>
              <a:t>Scaling the Program</a:t>
            </a:r>
            <a:endParaRPr i="0" sz="5408" u="none" cap="none" strike="noStrike"/>
          </a:p>
        </p:txBody>
      </p:sp>
      <p:sp>
        <p:nvSpPr>
          <p:cNvPr id="616" name="Google Shape;616;g39d311a6791_0_703"/>
          <p:cNvSpPr/>
          <p:nvPr/>
        </p:nvSpPr>
        <p:spPr>
          <a:xfrm>
            <a:off x="346478" y="1899615"/>
            <a:ext cx="117201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Programs expand as confidence improves</a:t>
            </a:r>
            <a:endParaRPr i="0" sz="2126" u="none" cap="none" strike="noStrike"/>
          </a:p>
        </p:txBody>
      </p:sp>
      <p:sp>
        <p:nvSpPr>
          <p:cNvPr id="617" name="Google Shape;617;g39d311a6791_0_703"/>
          <p:cNvSpPr/>
          <p:nvPr/>
        </p:nvSpPr>
        <p:spPr>
          <a:xfrm>
            <a:off x="346478" y="2437012"/>
            <a:ext cx="117201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Progression follows tabletop → walkthrough → functional</a:t>
            </a:r>
            <a:endParaRPr i="0" sz="2126" u="none" cap="none" strike="noStrike"/>
          </a:p>
        </p:txBody>
      </p:sp>
      <p:sp>
        <p:nvSpPr>
          <p:cNvPr id="618" name="Google Shape;618;g39d311a6791_0_703"/>
          <p:cNvSpPr/>
          <p:nvPr/>
        </p:nvSpPr>
        <p:spPr>
          <a:xfrm>
            <a:off x="346478" y="2974409"/>
            <a:ext cx="117201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Escalation is performance-based, not scheduled</a:t>
            </a:r>
            <a:endParaRPr i="0" sz="2126" u="none" cap="none" strike="noStrike"/>
          </a:p>
        </p:txBody>
      </p:sp>
      <p:sp>
        <p:nvSpPr>
          <p:cNvPr id="619" name="Google Shape;619;g39d311a6791_0_703"/>
          <p:cNvSpPr/>
          <p:nvPr/>
        </p:nvSpPr>
        <p:spPr>
          <a:xfrm>
            <a:off x="346478" y="3511806"/>
            <a:ext cx="117201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Higher maturity enables deeper realism</a:t>
            </a:r>
            <a:endParaRPr i="0" sz="2126" u="none" cap="none" strike="noStrike"/>
          </a:p>
        </p:txBody>
      </p:sp>
      <p:sp>
        <p:nvSpPr>
          <p:cNvPr id="620" name="Google Shape;620;g39d311a6791_0_703"/>
          <p:cNvSpPr/>
          <p:nvPr/>
        </p:nvSpPr>
        <p:spPr>
          <a:xfrm>
            <a:off x="346478" y="4049203"/>
            <a:ext cx="117201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Governance controls when scaling occurs</a:t>
            </a:r>
            <a:endParaRPr i="0" sz="2126" u="none" cap="none" strike="noStrike"/>
          </a:p>
        </p:txBody>
      </p:sp>
      <p:pic>
        <p:nvPicPr>
          <p:cNvPr descr="preencoded.png" id="621" name="Google Shape;621;g39d311a6791_0_7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322" y="3171938"/>
            <a:ext cx="3458206" cy="3458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9d311a6791_0_71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28" name="Google Shape;628;g39d311a6791_0_71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29" name="Google Shape;629;g39d311a6791_0_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50" y="1650924"/>
            <a:ext cx="3149750" cy="31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39d311a6791_0_716"/>
          <p:cNvSpPr/>
          <p:nvPr/>
        </p:nvSpPr>
        <p:spPr>
          <a:xfrm>
            <a:off x="4140002" y="1207102"/>
            <a:ext cx="77652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408"/>
              <a:buFont typeface="Nunito Sans"/>
              <a:buNone/>
            </a:pPr>
            <a:r>
              <a:rPr i="0" lang="en-US" sz="5008" u="none" cap="none" strike="noStrike">
                <a:solidFill>
                  <a:srgbClr val="D1282E"/>
                </a:solidFill>
              </a:rPr>
              <a:t>Continuous Improvement</a:t>
            </a:r>
            <a:endParaRPr i="0" sz="5008" u="none" cap="none" strike="noStrike"/>
          </a:p>
        </p:txBody>
      </p:sp>
      <p:sp>
        <p:nvSpPr>
          <p:cNvPr id="631" name="Google Shape;631;g39d311a6791_0_716"/>
          <p:cNvSpPr/>
          <p:nvPr/>
        </p:nvSpPr>
        <p:spPr>
          <a:xfrm>
            <a:off x="4140002" y="2344115"/>
            <a:ext cx="11719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Lessons must convert into corrective actions</a:t>
            </a:r>
            <a:endParaRPr i="0" sz="2126" u="none" cap="none" strike="noStrike"/>
          </a:p>
        </p:txBody>
      </p:sp>
      <p:sp>
        <p:nvSpPr>
          <p:cNvPr id="632" name="Google Shape;632;g39d311a6791_0_716"/>
          <p:cNvSpPr/>
          <p:nvPr/>
        </p:nvSpPr>
        <p:spPr>
          <a:xfrm>
            <a:off x="4140002" y="2881512"/>
            <a:ext cx="11719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Improvement must be traceable to closure</a:t>
            </a:r>
            <a:endParaRPr i="0" sz="2126" u="none" cap="none" strike="noStrike"/>
          </a:p>
        </p:txBody>
      </p:sp>
      <p:sp>
        <p:nvSpPr>
          <p:cNvPr id="633" name="Google Shape;633;g39d311a6791_0_716"/>
          <p:cNvSpPr/>
          <p:nvPr/>
        </p:nvSpPr>
        <p:spPr>
          <a:xfrm>
            <a:off x="4140002" y="3418909"/>
            <a:ext cx="11719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Exercises without learning add no maturity</a:t>
            </a:r>
            <a:endParaRPr i="0" sz="2126" u="none" cap="none" strike="noStrike"/>
          </a:p>
        </p:txBody>
      </p:sp>
      <p:sp>
        <p:nvSpPr>
          <p:cNvPr id="634" name="Google Shape;634;g39d311a6791_0_716"/>
          <p:cNvSpPr/>
          <p:nvPr/>
        </p:nvSpPr>
        <p:spPr>
          <a:xfrm>
            <a:off x="4140002" y="3956306"/>
            <a:ext cx="11719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Debriefing refines execution, not theory</a:t>
            </a:r>
            <a:endParaRPr i="0" sz="2126" u="none" cap="none" strike="noStrike"/>
          </a:p>
        </p:txBody>
      </p:sp>
      <p:sp>
        <p:nvSpPr>
          <p:cNvPr id="635" name="Google Shape;635;g39d311a6791_0_716"/>
          <p:cNvSpPr/>
          <p:nvPr/>
        </p:nvSpPr>
        <p:spPr>
          <a:xfrm>
            <a:off x="4140002" y="4493703"/>
            <a:ext cx="11719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6721" lvl="0" marL="41672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7"/>
              <a:buChar char="•"/>
            </a:pPr>
            <a:r>
              <a:rPr i="0" lang="en-US" sz="2126" u="none" cap="none" strike="noStrike">
                <a:solidFill>
                  <a:srgbClr val="002060"/>
                </a:solidFill>
              </a:rPr>
              <a:t>Program credibility grows through iteration</a:t>
            </a:r>
            <a:endParaRPr i="0" sz="2126" u="none" cap="none" strike="noStrik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9d311a6791_0_72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42" name="Google Shape;642;g39d311a6791_0_72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3" name="Google Shape;643;g39d311a6791_0_729"/>
          <p:cNvSpPr/>
          <p:nvPr/>
        </p:nvSpPr>
        <p:spPr>
          <a:xfrm>
            <a:off x="298502" y="635549"/>
            <a:ext cx="95565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269"/>
              <a:buFont typeface="Nunito Sans"/>
              <a:buNone/>
            </a:pPr>
            <a:r>
              <a:rPr i="0" lang="en-US" sz="5269" u="none" cap="none" strike="noStrike">
                <a:solidFill>
                  <a:srgbClr val="D1282E"/>
                </a:solidFill>
              </a:rPr>
              <a:t>Integration into BCM Assurance</a:t>
            </a:r>
            <a:endParaRPr i="0" sz="5269" u="none" cap="none" strike="noStrike"/>
          </a:p>
        </p:txBody>
      </p:sp>
      <p:sp>
        <p:nvSpPr>
          <p:cNvPr id="644" name="Google Shape;644;g39d311a6791_0_729"/>
          <p:cNvSpPr/>
          <p:nvPr/>
        </p:nvSpPr>
        <p:spPr>
          <a:xfrm>
            <a:off x="298502" y="1743433"/>
            <a:ext cx="11419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044" lvl="0" marL="40604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72"/>
              <a:buChar char="•"/>
            </a:pPr>
            <a:r>
              <a:rPr i="0" lang="en-US" sz="2072" u="none" cap="none" strike="noStrike">
                <a:solidFill>
                  <a:srgbClr val="002060"/>
                </a:solidFill>
              </a:rPr>
              <a:t>Exercise programs become operational proof of readiness</a:t>
            </a:r>
            <a:endParaRPr i="0" sz="2072" u="none" cap="none" strike="noStrike"/>
          </a:p>
        </p:txBody>
      </p:sp>
      <p:sp>
        <p:nvSpPr>
          <p:cNvPr id="645" name="Google Shape;645;g39d311a6791_0_729"/>
          <p:cNvSpPr/>
          <p:nvPr/>
        </p:nvSpPr>
        <p:spPr>
          <a:xfrm>
            <a:off x="298502" y="2267063"/>
            <a:ext cx="11419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044" lvl="0" marL="40604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72"/>
              <a:buChar char="•"/>
            </a:pPr>
            <a:r>
              <a:rPr i="0" lang="en-US" sz="2072" u="none" cap="none" strike="noStrike">
                <a:solidFill>
                  <a:srgbClr val="002060"/>
                </a:solidFill>
              </a:rPr>
              <a:t>They link governance intent to measurable capability</a:t>
            </a:r>
            <a:endParaRPr i="0" sz="2072" u="none" cap="none" strike="noStrike"/>
          </a:p>
        </p:txBody>
      </p:sp>
      <p:sp>
        <p:nvSpPr>
          <p:cNvPr id="646" name="Google Shape;646;g39d311a6791_0_729"/>
          <p:cNvSpPr/>
          <p:nvPr/>
        </p:nvSpPr>
        <p:spPr>
          <a:xfrm>
            <a:off x="298502" y="2790692"/>
            <a:ext cx="11419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044" lvl="0" marL="40604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72"/>
              <a:buChar char="•"/>
            </a:pPr>
            <a:r>
              <a:rPr i="0" lang="en-US" sz="2072" u="none" cap="none" strike="noStrike">
                <a:solidFill>
                  <a:srgbClr val="002060"/>
                </a:solidFill>
              </a:rPr>
              <a:t>Assurance depends on evidence, not declarations</a:t>
            </a:r>
            <a:endParaRPr i="0" sz="2072" u="none" cap="none" strike="noStrike"/>
          </a:p>
        </p:txBody>
      </p:sp>
      <p:sp>
        <p:nvSpPr>
          <p:cNvPr id="647" name="Google Shape;647;g39d311a6791_0_729"/>
          <p:cNvSpPr/>
          <p:nvPr/>
        </p:nvSpPr>
        <p:spPr>
          <a:xfrm>
            <a:off x="298502" y="3314322"/>
            <a:ext cx="11419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044" lvl="0" marL="40604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72"/>
              <a:buChar char="•"/>
            </a:pPr>
            <a:r>
              <a:rPr i="0" lang="en-US" sz="2072" u="none" cap="none" strike="noStrike">
                <a:solidFill>
                  <a:srgbClr val="002060"/>
                </a:solidFill>
              </a:rPr>
              <a:t>Integration reinforces policy and authority chains</a:t>
            </a:r>
            <a:endParaRPr i="0" sz="2072" u="none" cap="none" strike="noStrike"/>
          </a:p>
        </p:txBody>
      </p:sp>
      <p:sp>
        <p:nvSpPr>
          <p:cNvPr id="648" name="Google Shape;648;g39d311a6791_0_729"/>
          <p:cNvSpPr/>
          <p:nvPr/>
        </p:nvSpPr>
        <p:spPr>
          <a:xfrm>
            <a:off x="298502" y="3837952"/>
            <a:ext cx="11419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044" lvl="0" marL="40604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72"/>
              <a:buChar char="•"/>
            </a:pPr>
            <a:r>
              <a:rPr i="0" lang="en-US" sz="2072" u="none" cap="none" strike="noStrike">
                <a:solidFill>
                  <a:srgbClr val="002060"/>
                </a:solidFill>
              </a:rPr>
              <a:t>Strong programs protect long-term resilience posture</a:t>
            </a:r>
            <a:endParaRPr i="0" sz="2072" u="none" cap="none" strike="noStrik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9d311a6791_0_74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55" name="Google Shape;655;g39d311a6791_0_74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56" name="Google Shape;656;g39d311a6791_0_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99" y="1825912"/>
            <a:ext cx="2517224" cy="284558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39d311a6791_0_741"/>
          <p:cNvSpPr/>
          <p:nvPr/>
        </p:nvSpPr>
        <p:spPr>
          <a:xfrm>
            <a:off x="3559673" y="1117000"/>
            <a:ext cx="6702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Guidance</a:t>
            </a:r>
            <a:endParaRPr i="0" sz="4450" u="none" cap="none" strike="noStrike"/>
          </a:p>
        </p:txBody>
      </p:sp>
      <p:sp>
        <p:nvSpPr>
          <p:cNvPr id="658" name="Google Shape;658;g39d311a6791_0_741"/>
          <p:cNvSpPr/>
          <p:nvPr/>
        </p:nvSpPr>
        <p:spPr>
          <a:xfrm>
            <a:off x="3559675" y="2052600"/>
            <a:ext cx="7900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A well-designed exercise program ensures capability scales responsibly with maturity.</a:t>
            </a:r>
            <a:endParaRPr i="0" sz="1750" u="none" cap="none" strike="noStrike"/>
          </a:p>
        </p:txBody>
      </p:sp>
      <p:sp>
        <p:nvSpPr>
          <p:cNvPr id="659" name="Google Shape;659;g39d311a6791_0_741"/>
          <p:cNvSpPr/>
          <p:nvPr/>
        </p:nvSpPr>
        <p:spPr>
          <a:xfrm>
            <a:off x="3559680" y="3069777"/>
            <a:ext cx="8530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Testing must align with governance, risk, and readiness</a:t>
            </a:r>
            <a:endParaRPr i="0" sz="1750" u="none" cap="none" strike="noStrike"/>
          </a:p>
        </p:txBody>
      </p:sp>
      <p:sp>
        <p:nvSpPr>
          <p:cNvPr id="660" name="Google Shape;660;g39d311a6791_0_741"/>
          <p:cNvSpPr/>
          <p:nvPr/>
        </p:nvSpPr>
        <p:spPr>
          <a:xfrm>
            <a:off x="3559680" y="3511974"/>
            <a:ext cx="8530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determines depth of validation</a:t>
            </a:r>
            <a:endParaRPr i="0" sz="1750" u="none" cap="none" strike="noStrike"/>
          </a:p>
        </p:txBody>
      </p:sp>
      <p:sp>
        <p:nvSpPr>
          <p:cNvPr id="661" name="Google Shape;661;g39d311a6791_0_741"/>
          <p:cNvSpPr/>
          <p:nvPr/>
        </p:nvSpPr>
        <p:spPr>
          <a:xfrm>
            <a:off x="3559680" y="3954170"/>
            <a:ext cx="8530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 ensures repeatability and traceability</a:t>
            </a:r>
            <a:endParaRPr i="0" sz="1750" u="none" cap="none" strike="noStrike"/>
          </a:p>
        </p:txBody>
      </p:sp>
      <p:sp>
        <p:nvSpPr>
          <p:cNvPr id="662" name="Google Shape;662;g39d311a6791_0_741"/>
          <p:cNvSpPr/>
          <p:nvPr/>
        </p:nvSpPr>
        <p:spPr>
          <a:xfrm>
            <a:off x="3559680" y="4396367"/>
            <a:ext cx="8530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Evidence drives assurance credibility</a:t>
            </a:r>
            <a:endParaRPr i="0" sz="1750" u="none" cap="none" strike="noStrike"/>
          </a:p>
        </p:txBody>
      </p:sp>
      <p:sp>
        <p:nvSpPr>
          <p:cNvPr id="663" name="Google Shape;663;g39d311a6791_0_741"/>
          <p:cNvSpPr/>
          <p:nvPr/>
        </p:nvSpPr>
        <p:spPr>
          <a:xfrm>
            <a:off x="3559680" y="4838564"/>
            <a:ext cx="8530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is earned, not assumed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8de0571ff3_0_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670" name="Google Shape;670;g38de0571ff3_0_7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38de0571ff3_0_7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9d311a6791_0_90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78" name="Google Shape;678;g39d311a6791_0_90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9" name="Google Shape;679;g39d311a6791_0_906"/>
          <p:cNvSpPr/>
          <p:nvPr/>
        </p:nvSpPr>
        <p:spPr>
          <a:xfrm>
            <a:off x="349303" y="416175"/>
            <a:ext cx="116004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6150" u="none" cap="none" strike="noStrike">
                <a:solidFill>
                  <a:srgbClr val="D1282E"/>
                </a:solidFill>
              </a:rPr>
              <a:t>Tabletop and Functional Exercise Fundamentals</a:t>
            </a:r>
            <a:endParaRPr i="0" sz="6150" u="none" cap="none" strike="noStrike"/>
          </a:p>
        </p:txBody>
      </p:sp>
      <p:sp>
        <p:nvSpPr>
          <p:cNvPr id="680" name="Google Shape;680;g39d311a6791_0_906"/>
          <p:cNvSpPr/>
          <p:nvPr/>
        </p:nvSpPr>
        <p:spPr>
          <a:xfrm>
            <a:off x="349290" y="2735261"/>
            <a:ext cx="882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Testing &amp; Exercises Module – Practical Execution Track</a:t>
            </a:r>
            <a:endParaRPr i="0" sz="1750" u="none" cap="none" strike="noStrike"/>
          </a:p>
        </p:txBody>
      </p:sp>
      <p:sp>
        <p:nvSpPr>
          <p:cNvPr id="681" name="Google Shape;681;g39d311a6791_0_906"/>
          <p:cNvSpPr/>
          <p:nvPr/>
        </p:nvSpPr>
        <p:spPr>
          <a:xfrm>
            <a:off x="349253" y="3517349"/>
            <a:ext cx="882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Overview of tabletop vs functional exercises</a:t>
            </a:r>
            <a:endParaRPr i="0" sz="1750" u="none" cap="none" strike="noStrike"/>
          </a:p>
        </p:txBody>
      </p:sp>
      <p:sp>
        <p:nvSpPr>
          <p:cNvPr id="682" name="Google Shape;682;g39d311a6791_0_906"/>
          <p:cNvSpPr/>
          <p:nvPr/>
        </p:nvSpPr>
        <p:spPr>
          <a:xfrm>
            <a:off x="349253" y="3959547"/>
            <a:ext cx="882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Clarifies purpose, depth, and expected outcomes</a:t>
            </a:r>
            <a:endParaRPr i="0" sz="1750" u="none" cap="none" strike="noStrike"/>
          </a:p>
        </p:txBody>
      </p:sp>
      <p:sp>
        <p:nvSpPr>
          <p:cNvPr id="683" name="Google Shape;683;g39d311a6791_0_906"/>
          <p:cNvSpPr/>
          <p:nvPr/>
        </p:nvSpPr>
        <p:spPr>
          <a:xfrm>
            <a:off x="349253" y="4401745"/>
            <a:ext cx="882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Tabletop = logic and coordination validation</a:t>
            </a:r>
            <a:endParaRPr i="0" sz="1750" u="none" cap="none" strike="noStrike"/>
          </a:p>
        </p:txBody>
      </p:sp>
      <p:sp>
        <p:nvSpPr>
          <p:cNvPr id="684" name="Google Shape;684;g39d311a6791_0_906"/>
          <p:cNvSpPr/>
          <p:nvPr/>
        </p:nvSpPr>
        <p:spPr>
          <a:xfrm>
            <a:off x="349253" y="4843943"/>
            <a:ext cx="882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Functional = execution and capability validation</a:t>
            </a:r>
            <a:endParaRPr i="0" sz="1750" u="none" cap="none" strike="noStrike"/>
          </a:p>
        </p:txBody>
      </p:sp>
      <p:sp>
        <p:nvSpPr>
          <p:cNvPr id="685" name="Google Shape;685;g39d311a6791_0_906"/>
          <p:cNvSpPr/>
          <p:nvPr/>
        </p:nvSpPr>
        <p:spPr>
          <a:xfrm>
            <a:off x="349253" y="5286142"/>
            <a:ext cx="8827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Sets up escalation logic before the lab</a:t>
            </a:r>
            <a:endParaRPr i="0" sz="1750" u="none" cap="none" strike="noStrike"/>
          </a:p>
        </p:txBody>
      </p:sp>
      <p:pic>
        <p:nvPicPr>
          <p:cNvPr descr="ไฟล์:Committee meeting room No. 304.jpg - วิกิพีเดีย" id="686" name="Google Shape;686;g39d311a6791_0_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294" y="2316150"/>
            <a:ext cx="4926280" cy="327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d311a6791_0_3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06" name="Google Shape;206;g39d311a6791_0_3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g39d311a6791_0_37"/>
          <p:cNvSpPr/>
          <p:nvPr/>
        </p:nvSpPr>
        <p:spPr>
          <a:xfrm>
            <a:off x="412803" y="596825"/>
            <a:ext cx="9614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Core Principles of Effective Testing</a:t>
            </a:r>
            <a:endParaRPr i="0" sz="4450" u="none" cap="none" strike="noStrike"/>
          </a:p>
        </p:txBody>
      </p:sp>
      <p:sp>
        <p:nvSpPr>
          <p:cNvPr id="208" name="Google Shape;208;g39d311a6791_0_37"/>
          <p:cNvSpPr/>
          <p:nvPr/>
        </p:nvSpPr>
        <p:spPr>
          <a:xfrm>
            <a:off x="412790" y="188174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Testing must be repeatable, measurable, and defensible to withstand scrutiny.</a:t>
            </a:r>
            <a:endParaRPr i="0" sz="1750" u="none" cap="none" strike="noStrike"/>
          </a:p>
        </p:txBody>
      </p:sp>
      <p:sp>
        <p:nvSpPr>
          <p:cNvPr id="209" name="Google Shape;209;g39d311a6791_0_37"/>
          <p:cNvSpPr/>
          <p:nvPr/>
        </p:nvSpPr>
        <p:spPr>
          <a:xfrm>
            <a:off x="412790" y="268684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Scenarios should mirror realistic business risk conditions, not vague hypotheticals.</a:t>
            </a:r>
            <a:endParaRPr i="0" sz="1750" u="none" cap="none" strike="noStrike"/>
          </a:p>
        </p:txBody>
      </p:sp>
      <p:sp>
        <p:nvSpPr>
          <p:cNvPr id="210" name="Google Shape;210;g39d311a6791_0_37"/>
          <p:cNvSpPr/>
          <p:nvPr/>
        </p:nvSpPr>
        <p:spPr>
          <a:xfrm>
            <a:off x="412790" y="3491944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and escalation paths must reflect real operational authority.</a:t>
            </a:r>
            <a:endParaRPr i="0" sz="1750" u="none" cap="none" strike="noStrike"/>
          </a:p>
        </p:txBody>
      </p:sp>
      <p:sp>
        <p:nvSpPr>
          <p:cNvPr id="211" name="Google Shape;211;g39d311a6791_0_37"/>
          <p:cNvSpPr/>
          <p:nvPr/>
        </p:nvSpPr>
        <p:spPr>
          <a:xfrm>
            <a:off x="412790" y="4297045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Documentation and artifacts must produce traceability for review.</a:t>
            </a:r>
            <a:endParaRPr i="0" sz="1750" u="none" cap="none" strike="noStrike"/>
          </a:p>
        </p:txBody>
      </p:sp>
      <p:sp>
        <p:nvSpPr>
          <p:cNvPr id="212" name="Google Shape;212;g39d311a6791_0_37"/>
          <p:cNvSpPr/>
          <p:nvPr/>
        </p:nvSpPr>
        <p:spPr>
          <a:xfrm>
            <a:off x="412790" y="473924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Outcomes must support consistent improvement across test cycles.</a:t>
            </a:r>
            <a:endParaRPr i="0" sz="1750" u="none" cap="none" strike="noStrike"/>
          </a:p>
        </p:txBody>
      </p:sp>
      <p:pic>
        <p:nvPicPr>
          <p:cNvPr descr="preencoded.png" id="213" name="Google Shape;213;g39d311a6791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1448" y="1881751"/>
            <a:ext cx="3216929" cy="321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9d311a6791_0_920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693" name="Google Shape;693;g39d311a6791_0_920"/>
          <p:cNvSpPr txBox="1"/>
          <p:nvPr>
            <p:ph idx="1" type="body"/>
          </p:nvPr>
        </p:nvSpPr>
        <p:spPr>
          <a:xfrm>
            <a:off x="297325" y="1644400"/>
            <a:ext cx="61974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Tabletop fundamentals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Tabletop interaction model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Transition criteria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Functional fundamentals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Execution and validation</a:t>
            </a:r>
            <a:endParaRPr b="0" sz="1800"/>
          </a:p>
        </p:txBody>
      </p:sp>
      <p:sp>
        <p:nvSpPr>
          <p:cNvPr id="694" name="Google Shape;694;g39d311a6791_0_9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95" name="Google Shape;695;g39d311a6791_0_9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6" name="Google Shape;696;g39d311a6791_0_920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467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0" lang="en-US" sz="2400"/>
              <a:t>Understand when tabletop is appropriate</a:t>
            </a:r>
            <a:endParaRPr b="0" sz="2400"/>
          </a:p>
          <a:p>
            <a:pPr indent="-3467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400"/>
              <a:t>Recognize when escalation creates added value</a:t>
            </a:r>
            <a:endParaRPr b="0" sz="2400"/>
          </a:p>
          <a:p>
            <a:pPr indent="-3467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400"/>
              <a:t>Identify readiness requirements for functional testing</a:t>
            </a:r>
            <a:endParaRPr b="0" sz="2400"/>
          </a:p>
          <a:p>
            <a:pPr indent="-3467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400"/>
              <a:t>See differences in scope and realism</a:t>
            </a:r>
            <a:endParaRPr b="0" sz="2400"/>
          </a:p>
          <a:p>
            <a:pPr indent="-3467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0" lang="en-US" sz="2400"/>
              <a:t>Prepare for practical planning in lab</a:t>
            </a:r>
            <a:endParaRPr b="0" sz="2400"/>
          </a:p>
        </p:txBody>
      </p:sp>
      <p:sp>
        <p:nvSpPr>
          <p:cNvPr id="697" name="Google Shape;697;g39d311a6791_0_920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9d311a6791_0_93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04" name="Google Shape;704;g39d311a6791_0_93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5" name="Google Shape;705;g39d311a6791_0_930"/>
          <p:cNvSpPr/>
          <p:nvPr/>
        </p:nvSpPr>
        <p:spPr>
          <a:xfrm>
            <a:off x="3968700" y="1257850"/>
            <a:ext cx="66549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Tabletop Fundamentals</a:t>
            </a:r>
            <a:endParaRPr i="0" sz="4450" u="none" cap="none" strike="noStrike"/>
          </a:p>
        </p:txBody>
      </p:sp>
      <p:sp>
        <p:nvSpPr>
          <p:cNvPr id="706" name="Google Shape;706;g39d311a6791_0_930"/>
          <p:cNvSpPr/>
          <p:nvPr/>
        </p:nvSpPr>
        <p:spPr>
          <a:xfrm>
            <a:off x="3968702" y="2499375"/>
            <a:ext cx="8026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Discussion-based simulation to validate understanding and decisions</a:t>
            </a:r>
            <a:endParaRPr i="0" sz="1750" u="none" cap="none" strike="noStrike"/>
          </a:p>
        </p:txBody>
      </p:sp>
      <p:sp>
        <p:nvSpPr>
          <p:cNvPr id="707" name="Google Shape;707;g39d311a6791_0_930"/>
          <p:cNvSpPr/>
          <p:nvPr/>
        </p:nvSpPr>
        <p:spPr>
          <a:xfrm>
            <a:off x="3968702" y="3086169"/>
            <a:ext cx="8026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Focuses on coordination and role clarity</a:t>
            </a:r>
            <a:endParaRPr i="0" sz="1750" u="none" cap="none" strike="noStrike"/>
          </a:p>
        </p:txBody>
      </p:sp>
      <p:sp>
        <p:nvSpPr>
          <p:cNvPr id="708" name="Google Shape;708;g39d311a6791_0_930"/>
          <p:cNvSpPr/>
          <p:nvPr/>
        </p:nvSpPr>
        <p:spPr>
          <a:xfrm>
            <a:off x="3968702" y="3672963"/>
            <a:ext cx="8026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Low-risk and governance-friendly introduction to testing</a:t>
            </a:r>
            <a:endParaRPr i="0" sz="1750" u="none" cap="none" strike="noStrike"/>
          </a:p>
        </p:txBody>
      </p:sp>
      <p:sp>
        <p:nvSpPr>
          <p:cNvPr id="709" name="Google Shape;709;g39d311a6791_0_930"/>
          <p:cNvSpPr/>
          <p:nvPr/>
        </p:nvSpPr>
        <p:spPr>
          <a:xfrm>
            <a:off x="3968702" y="4259756"/>
            <a:ext cx="8026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Helps surface gaps with minimal operational impact</a:t>
            </a:r>
            <a:endParaRPr i="0" sz="1750" u="none" cap="none" strike="noStrike"/>
          </a:p>
        </p:txBody>
      </p:sp>
      <p:sp>
        <p:nvSpPr>
          <p:cNvPr id="710" name="Google Shape;710;g39d311a6791_0_930"/>
          <p:cNvSpPr/>
          <p:nvPr/>
        </p:nvSpPr>
        <p:spPr>
          <a:xfrm>
            <a:off x="3968702" y="4846550"/>
            <a:ext cx="8026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Ideal for early maturity or plan refresh</a:t>
            </a:r>
            <a:endParaRPr i="0" sz="1750" u="none" cap="none" strike="noStrike"/>
          </a:p>
        </p:txBody>
      </p:sp>
      <p:pic>
        <p:nvPicPr>
          <p:cNvPr descr="Work space Mock up white wood tabletop with Craft tools, pencils and houseplant. retro wood desk with copy space for products display montage. (Provided by Getty Images)" id="711" name="Google Shape;711;g39d311a6791_0_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1050"/>
            <a:ext cx="3663903" cy="2443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d311a6791_0_94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18" name="Google Shape;718;g39d311a6791_0_94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9" name="Google Shape;719;g39d311a6791_0_943"/>
          <p:cNvSpPr/>
          <p:nvPr/>
        </p:nvSpPr>
        <p:spPr>
          <a:xfrm>
            <a:off x="260400" y="969100"/>
            <a:ext cx="117111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413"/>
              <a:buFont typeface="Nunito Sans"/>
              <a:buNone/>
            </a:pPr>
            <a:r>
              <a:rPr i="0" lang="en-US" sz="5413" u="none" cap="none" strike="noStrike">
                <a:solidFill>
                  <a:srgbClr val="D1282E"/>
                </a:solidFill>
              </a:rPr>
              <a:t>Tabletop Format &amp; Interaction Model</a:t>
            </a:r>
            <a:endParaRPr i="0" sz="5413" u="none" cap="none" strike="noStrike"/>
          </a:p>
        </p:txBody>
      </p:sp>
      <p:sp>
        <p:nvSpPr>
          <p:cNvPr id="720" name="Google Shape;720;g39d311a6791_0_943"/>
          <p:cNvSpPr/>
          <p:nvPr/>
        </p:nvSpPr>
        <p:spPr>
          <a:xfrm>
            <a:off x="260400" y="2187798"/>
            <a:ext cx="13271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133" lvl="0" marL="4171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9"/>
              <a:buChar char="•"/>
            </a:pPr>
            <a:r>
              <a:rPr i="0" lang="en-US" sz="2128" u="none" cap="none" strike="noStrike">
                <a:solidFill>
                  <a:srgbClr val="002060"/>
                </a:solidFill>
              </a:rPr>
              <a:t>Facilitator leads scenario flow and timing</a:t>
            </a:r>
            <a:endParaRPr i="0" sz="2128" u="none" cap="none" strike="noStrike"/>
          </a:p>
        </p:txBody>
      </p:sp>
      <p:sp>
        <p:nvSpPr>
          <p:cNvPr id="721" name="Google Shape;721;g39d311a6791_0_943"/>
          <p:cNvSpPr/>
          <p:nvPr/>
        </p:nvSpPr>
        <p:spPr>
          <a:xfrm>
            <a:off x="260400" y="2810432"/>
            <a:ext cx="13271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133" lvl="0" marL="4171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9"/>
              <a:buChar char="•"/>
            </a:pPr>
            <a:r>
              <a:rPr i="0" lang="en-US" sz="2128" u="none" cap="none" strike="noStrike">
                <a:solidFill>
                  <a:srgbClr val="002060"/>
                </a:solidFill>
              </a:rPr>
              <a:t>Participants walk through "what would happen"</a:t>
            </a:r>
            <a:endParaRPr i="0" sz="2128" u="none" cap="none" strike="noStrike"/>
          </a:p>
        </p:txBody>
      </p:sp>
      <p:sp>
        <p:nvSpPr>
          <p:cNvPr id="722" name="Google Shape;722;g39d311a6791_0_943"/>
          <p:cNvSpPr/>
          <p:nvPr/>
        </p:nvSpPr>
        <p:spPr>
          <a:xfrm>
            <a:off x="260400" y="3433067"/>
            <a:ext cx="13271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133" lvl="0" marL="4171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9"/>
              <a:buChar char="•"/>
            </a:pPr>
            <a:r>
              <a:rPr i="0" lang="en-US" sz="2128" u="none" cap="none" strike="noStrike">
                <a:solidFill>
                  <a:srgbClr val="002060"/>
                </a:solidFill>
              </a:rPr>
              <a:t>Roles are discussed, not performed</a:t>
            </a:r>
            <a:endParaRPr i="0" sz="2128" u="none" cap="none" strike="noStrike"/>
          </a:p>
        </p:txBody>
      </p:sp>
      <p:sp>
        <p:nvSpPr>
          <p:cNvPr id="723" name="Google Shape;723;g39d311a6791_0_943"/>
          <p:cNvSpPr/>
          <p:nvPr/>
        </p:nvSpPr>
        <p:spPr>
          <a:xfrm>
            <a:off x="260400" y="4055702"/>
            <a:ext cx="13271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133" lvl="0" marL="4171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9"/>
              <a:buChar char="•"/>
            </a:pPr>
            <a:r>
              <a:rPr i="0" lang="en-US" sz="2128" u="none" cap="none" strike="noStrike">
                <a:solidFill>
                  <a:srgbClr val="002060"/>
                </a:solidFill>
              </a:rPr>
              <a:t>Decisions are narrated, not executed</a:t>
            </a:r>
            <a:endParaRPr i="0" sz="2128" u="none" cap="none" strike="noStrike"/>
          </a:p>
        </p:txBody>
      </p:sp>
      <p:sp>
        <p:nvSpPr>
          <p:cNvPr id="724" name="Google Shape;724;g39d311a6791_0_943"/>
          <p:cNvSpPr/>
          <p:nvPr/>
        </p:nvSpPr>
        <p:spPr>
          <a:xfrm>
            <a:off x="260400" y="4678336"/>
            <a:ext cx="13271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133" lvl="0" marL="4171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29"/>
              <a:buChar char="•"/>
            </a:pPr>
            <a:r>
              <a:rPr i="0" lang="en-US" sz="2128" u="none" cap="none" strike="noStrike">
                <a:solidFill>
                  <a:srgbClr val="002060"/>
                </a:solidFill>
              </a:rPr>
              <a:t>Value comes from alignment, not performance metrics</a:t>
            </a:r>
            <a:endParaRPr i="0" sz="2128" u="none" cap="none" strike="noStrik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9d311a6791_0_95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31" name="Google Shape;731;g39d311a6791_0_95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" name="Google Shape;732;g39d311a6791_0_955"/>
          <p:cNvSpPr/>
          <p:nvPr/>
        </p:nvSpPr>
        <p:spPr>
          <a:xfrm>
            <a:off x="336604" y="816700"/>
            <a:ext cx="75924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237"/>
              <a:buFont typeface="Nunito Sans"/>
              <a:buNone/>
            </a:pPr>
            <a:r>
              <a:rPr i="0" lang="en-US" sz="5236" u="none" cap="none" strike="noStrike">
                <a:solidFill>
                  <a:srgbClr val="D1282E"/>
                </a:solidFill>
              </a:rPr>
              <a:t>Transition to Functional</a:t>
            </a:r>
            <a:endParaRPr i="0" sz="5236" u="none" cap="none" strike="noStrike"/>
          </a:p>
        </p:txBody>
      </p:sp>
      <p:sp>
        <p:nvSpPr>
          <p:cNvPr id="733" name="Google Shape;733;g39d311a6791_0_955"/>
          <p:cNvSpPr/>
          <p:nvPr/>
        </p:nvSpPr>
        <p:spPr>
          <a:xfrm>
            <a:off x="336600" y="2437539"/>
            <a:ext cx="11493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Font typeface="Inter"/>
              <a:buNone/>
            </a:pPr>
            <a:r>
              <a:rPr i="0" lang="en-US" sz="2059" u="none" cap="none" strike="noStrike">
                <a:solidFill>
                  <a:srgbClr val="002060"/>
                </a:solidFill>
              </a:rPr>
              <a:t>Escalation is a </a:t>
            </a:r>
            <a:r>
              <a:rPr b="1" i="0" lang="en-US" sz="2059" u="none" cap="none" strike="noStrike">
                <a:solidFill>
                  <a:srgbClr val="002060"/>
                </a:solidFill>
              </a:rPr>
              <a:t>risk decision</a:t>
            </a:r>
            <a:r>
              <a:rPr i="0" lang="en-US" sz="2059" u="none" cap="none" strike="noStrike">
                <a:solidFill>
                  <a:srgbClr val="002060"/>
                </a:solidFill>
              </a:rPr>
              <a:t>, not a formality</a:t>
            </a:r>
            <a:endParaRPr i="0" sz="2059" u="none" cap="none" strike="noStrike"/>
          </a:p>
        </p:txBody>
      </p:sp>
      <p:sp>
        <p:nvSpPr>
          <p:cNvPr id="734" name="Google Shape;734;g39d311a6791_0_955"/>
          <p:cNvSpPr/>
          <p:nvPr/>
        </p:nvSpPr>
        <p:spPr>
          <a:xfrm>
            <a:off x="336600" y="3054132"/>
            <a:ext cx="11493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519" lvl="0" marL="40351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Char char="•"/>
            </a:pPr>
            <a:r>
              <a:rPr i="0" lang="en-US" sz="2059" u="none" cap="none" strike="noStrike">
                <a:solidFill>
                  <a:srgbClr val="002060"/>
                </a:solidFill>
              </a:rPr>
              <a:t>Governance must be confident tabletop gaps are resolved</a:t>
            </a:r>
            <a:endParaRPr i="0" sz="2059" u="none" cap="none" strike="noStrike"/>
          </a:p>
        </p:txBody>
      </p:sp>
      <p:sp>
        <p:nvSpPr>
          <p:cNvPr id="735" name="Google Shape;735;g39d311a6791_0_955"/>
          <p:cNvSpPr/>
          <p:nvPr/>
        </p:nvSpPr>
        <p:spPr>
          <a:xfrm>
            <a:off x="336600" y="3670724"/>
            <a:ext cx="11493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519" lvl="0" marL="40351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Char char="•"/>
            </a:pPr>
            <a:r>
              <a:rPr i="0" lang="en-US" sz="2059" u="none" cap="none" strike="noStrike">
                <a:solidFill>
                  <a:srgbClr val="002060"/>
                </a:solidFill>
              </a:rPr>
              <a:t>Moving too early introduces operational exposure</a:t>
            </a:r>
            <a:endParaRPr i="0" sz="2059" u="none" cap="none" strike="noStrike"/>
          </a:p>
        </p:txBody>
      </p:sp>
      <p:sp>
        <p:nvSpPr>
          <p:cNvPr id="736" name="Google Shape;736;g39d311a6791_0_955"/>
          <p:cNvSpPr/>
          <p:nvPr/>
        </p:nvSpPr>
        <p:spPr>
          <a:xfrm>
            <a:off x="336600" y="4287316"/>
            <a:ext cx="11493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519" lvl="0" marL="40351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Char char="•"/>
            </a:pPr>
            <a:r>
              <a:rPr i="0" lang="en-US" sz="2059" u="none" cap="none" strike="noStrike">
                <a:solidFill>
                  <a:srgbClr val="002060"/>
                </a:solidFill>
              </a:rPr>
              <a:t>Functional requires defined performance expectations</a:t>
            </a:r>
            <a:endParaRPr i="0" sz="2059" u="none" cap="none" strike="noStrike"/>
          </a:p>
        </p:txBody>
      </p:sp>
      <p:sp>
        <p:nvSpPr>
          <p:cNvPr id="737" name="Google Shape;737;g39d311a6791_0_955"/>
          <p:cNvSpPr/>
          <p:nvPr/>
        </p:nvSpPr>
        <p:spPr>
          <a:xfrm>
            <a:off x="336600" y="4903909"/>
            <a:ext cx="11493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519" lvl="0" marL="40351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Char char="•"/>
            </a:pPr>
            <a:r>
              <a:rPr i="0" lang="en-US" sz="2059" u="none" cap="none" strike="noStrike">
                <a:solidFill>
                  <a:srgbClr val="002060"/>
                </a:solidFill>
              </a:rPr>
              <a:t>The trigger is readiness, not curiosity or ambition</a:t>
            </a:r>
            <a:endParaRPr i="0" sz="2059" u="none" cap="none" strike="noStrik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9d311a6791_0_96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44" name="Google Shape;744;g39d311a6791_0_96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5" name="Google Shape;745;g39d311a6791_0_967"/>
          <p:cNvSpPr/>
          <p:nvPr/>
        </p:nvSpPr>
        <p:spPr>
          <a:xfrm>
            <a:off x="400102" y="409775"/>
            <a:ext cx="7935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509"/>
              <a:buFont typeface="Nunito Sans"/>
              <a:buNone/>
            </a:pPr>
            <a:r>
              <a:rPr i="0" lang="en-US" sz="5509" u="none" cap="none" strike="noStrike">
                <a:solidFill>
                  <a:srgbClr val="D1282E"/>
                </a:solidFill>
              </a:rPr>
              <a:t>Functional Fundamentals</a:t>
            </a:r>
            <a:endParaRPr i="0" sz="5509" u="none" cap="none" strike="noStrike"/>
          </a:p>
        </p:txBody>
      </p:sp>
      <p:sp>
        <p:nvSpPr>
          <p:cNvPr id="746" name="Google Shape;746;g39d311a6791_0_967"/>
          <p:cNvSpPr/>
          <p:nvPr/>
        </p:nvSpPr>
        <p:spPr>
          <a:xfrm>
            <a:off x="400102" y="1568034"/>
            <a:ext cx="10760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4508" lvl="0" marL="42450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66"/>
              <a:buChar char="•"/>
            </a:pPr>
            <a:r>
              <a:rPr i="0" lang="en-US" sz="2166" u="none" cap="none" strike="noStrike">
                <a:solidFill>
                  <a:srgbClr val="002060"/>
                </a:solidFill>
              </a:rPr>
              <a:t>Validates if teams can execute recovery steps in real conditions</a:t>
            </a:r>
            <a:endParaRPr i="0" sz="2166" u="none" cap="none" strike="noStrike"/>
          </a:p>
        </p:txBody>
      </p:sp>
      <p:sp>
        <p:nvSpPr>
          <p:cNvPr id="747" name="Google Shape;747;g39d311a6791_0_967"/>
          <p:cNvSpPr/>
          <p:nvPr/>
        </p:nvSpPr>
        <p:spPr>
          <a:xfrm>
            <a:off x="400102" y="2115471"/>
            <a:ext cx="10760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4508" lvl="0" marL="42450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66"/>
              <a:buChar char="•"/>
            </a:pPr>
            <a:r>
              <a:rPr i="0" lang="en-US" sz="2166" u="none" cap="none" strike="noStrike">
                <a:solidFill>
                  <a:srgbClr val="002060"/>
                </a:solidFill>
              </a:rPr>
              <a:t>Moves from "discussion" to "doing"</a:t>
            </a:r>
            <a:endParaRPr i="0" sz="2166" u="none" cap="none" strike="noStrike"/>
          </a:p>
        </p:txBody>
      </p:sp>
      <p:sp>
        <p:nvSpPr>
          <p:cNvPr id="748" name="Google Shape;748;g39d311a6791_0_967"/>
          <p:cNvSpPr/>
          <p:nvPr/>
        </p:nvSpPr>
        <p:spPr>
          <a:xfrm>
            <a:off x="400102" y="2662909"/>
            <a:ext cx="10760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4508" lvl="0" marL="42450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66"/>
              <a:buChar char="•"/>
            </a:pPr>
            <a:r>
              <a:rPr i="0" lang="en-US" sz="2166" u="none" cap="none" strike="noStrike">
                <a:solidFill>
                  <a:srgbClr val="002060"/>
                </a:solidFill>
              </a:rPr>
              <a:t>Requires stable plans and mapped dependencies</a:t>
            </a:r>
            <a:endParaRPr i="0" sz="2166" u="none" cap="none" strike="noStrike"/>
          </a:p>
        </p:txBody>
      </p:sp>
      <p:sp>
        <p:nvSpPr>
          <p:cNvPr id="749" name="Google Shape;749;g39d311a6791_0_967"/>
          <p:cNvSpPr/>
          <p:nvPr/>
        </p:nvSpPr>
        <p:spPr>
          <a:xfrm>
            <a:off x="400102" y="3210347"/>
            <a:ext cx="10760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4508" lvl="0" marL="42450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66"/>
              <a:buChar char="•"/>
            </a:pPr>
            <a:r>
              <a:rPr i="0" lang="en-US" sz="2166" u="none" cap="none" strike="noStrike">
                <a:solidFill>
                  <a:srgbClr val="002060"/>
                </a:solidFill>
              </a:rPr>
              <a:t>Produces measurable execution outcomes</a:t>
            </a:r>
            <a:endParaRPr i="0" sz="2166" u="none" cap="none" strike="noStrike"/>
          </a:p>
        </p:txBody>
      </p:sp>
      <p:sp>
        <p:nvSpPr>
          <p:cNvPr id="750" name="Google Shape;750;g39d311a6791_0_967"/>
          <p:cNvSpPr/>
          <p:nvPr/>
        </p:nvSpPr>
        <p:spPr>
          <a:xfrm>
            <a:off x="400102" y="3757784"/>
            <a:ext cx="10760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24508" lvl="0" marL="42450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66"/>
              <a:buChar char="•"/>
            </a:pPr>
            <a:r>
              <a:rPr i="0" lang="en-US" sz="2166" u="none" cap="none" strike="noStrike">
                <a:solidFill>
                  <a:srgbClr val="002060"/>
                </a:solidFill>
              </a:rPr>
              <a:t>Used to confirm actual capability, not just intent</a:t>
            </a:r>
            <a:endParaRPr i="0" sz="2166" u="none" cap="none" strike="noStrike"/>
          </a:p>
        </p:txBody>
      </p:sp>
      <p:pic>
        <p:nvPicPr>
          <p:cNvPr descr="preencoded.png" id="751" name="Google Shape;751;g39d311a6791_0_9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6207" y="2564885"/>
            <a:ext cx="3797379" cy="379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9d311a6791_0_98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58" name="Google Shape;758;g39d311a6791_0_98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59" name="Google Shape;759;g39d311a6791_0_9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99" y="1884362"/>
            <a:ext cx="2658419" cy="2845602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39d311a6791_0_980"/>
          <p:cNvSpPr/>
          <p:nvPr/>
        </p:nvSpPr>
        <p:spPr>
          <a:xfrm>
            <a:off x="3458639" y="964350"/>
            <a:ext cx="106068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239"/>
              <a:buFont typeface="Nunito Sans"/>
              <a:buNone/>
            </a:pPr>
            <a:r>
              <a:rPr i="0" lang="en-US" sz="5238" u="none" cap="none" strike="noStrike">
                <a:solidFill>
                  <a:srgbClr val="D1282E"/>
                </a:solidFill>
              </a:rPr>
              <a:t>Functional Execution &amp; Coordination Model</a:t>
            </a:r>
            <a:endParaRPr i="0" sz="5238" u="none" cap="none" strike="noStrike"/>
          </a:p>
        </p:txBody>
      </p:sp>
      <p:sp>
        <p:nvSpPr>
          <p:cNvPr id="761" name="Google Shape;761;g39d311a6791_0_980"/>
          <p:cNvSpPr/>
          <p:nvPr/>
        </p:nvSpPr>
        <p:spPr>
          <a:xfrm>
            <a:off x="3458639" y="2900244"/>
            <a:ext cx="1060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689" lvl="0" marL="403689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0"/>
              <a:buChar char="•"/>
            </a:pPr>
            <a:r>
              <a:rPr i="0" lang="en-US" sz="2060" u="none" cap="none" strike="noStrike">
                <a:solidFill>
                  <a:srgbClr val="002060"/>
                </a:solidFill>
              </a:rPr>
              <a:t>Execution is shared across teams, not isolated to one unit</a:t>
            </a:r>
            <a:endParaRPr i="0" sz="2060" u="none" cap="none" strike="noStrike"/>
          </a:p>
        </p:txBody>
      </p:sp>
      <p:sp>
        <p:nvSpPr>
          <p:cNvPr id="762" name="Google Shape;762;g39d311a6791_0_980"/>
          <p:cNvSpPr/>
          <p:nvPr/>
        </p:nvSpPr>
        <p:spPr>
          <a:xfrm>
            <a:off x="3458639" y="3420837"/>
            <a:ext cx="1060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689" lvl="0" marL="403689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0"/>
              <a:buChar char="•"/>
            </a:pPr>
            <a:r>
              <a:rPr i="0" lang="en-US" sz="2060" u="none" cap="none" strike="noStrike">
                <a:solidFill>
                  <a:srgbClr val="002060"/>
                </a:solidFill>
              </a:rPr>
              <a:t>Hand-offs are validated through real interaction</a:t>
            </a:r>
            <a:endParaRPr i="0" sz="2060" u="none" cap="none" strike="noStrike"/>
          </a:p>
        </p:txBody>
      </p:sp>
      <p:sp>
        <p:nvSpPr>
          <p:cNvPr id="763" name="Google Shape;763;g39d311a6791_0_980"/>
          <p:cNvSpPr/>
          <p:nvPr/>
        </p:nvSpPr>
        <p:spPr>
          <a:xfrm>
            <a:off x="3458639" y="3941430"/>
            <a:ext cx="1060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689" lvl="0" marL="403689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0"/>
              <a:buChar char="•"/>
            </a:pPr>
            <a:r>
              <a:rPr i="0" lang="en-US" sz="2060" u="none" cap="none" strike="noStrike">
                <a:solidFill>
                  <a:srgbClr val="002060"/>
                </a:solidFill>
              </a:rPr>
              <a:t>Recovery timing and sequencing are observed directly</a:t>
            </a:r>
            <a:endParaRPr i="0" sz="2060" u="none" cap="none" strike="noStrike"/>
          </a:p>
        </p:txBody>
      </p:sp>
      <p:sp>
        <p:nvSpPr>
          <p:cNvPr id="764" name="Google Shape;764;g39d311a6791_0_980"/>
          <p:cNvSpPr/>
          <p:nvPr/>
        </p:nvSpPr>
        <p:spPr>
          <a:xfrm>
            <a:off x="3458639" y="4462023"/>
            <a:ext cx="1060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689" lvl="0" marL="403689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0"/>
              <a:buChar char="•"/>
            </a:pPr>
            <a:r>
              <a:rPr i="0" lang="en-US" sz="2060" u="none" cap="none" strike="noStrike">
                <a:solidFill>
                  <a:srgbClr val="002060"/>
                </a:solidFill>
              </a:rPr>
              <a:t>Coordination quality becomes a measured outcome</a:t>
            </a:r>
            <a:endParaRPr i="0" sz="2060" u="none" cap="none" strike="noStrike"/>
          </a:p>
        </p:txBody>
      </p:sp>
      <p:sp>
        <p:nvSpPr>
          <p:cNvPr id="765" name="Google Shape;765;g39d311a6791_0_980"/>
          <p:cNvSpPr/>
          <p:nvPr/>
        </p:nvSpPr>
        <p:spPr>
          <a:xfrm>
            <a:off x="3458639" y="4982616"/>
            <a:ext cx="10606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689" lvl="0" marL="403689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0"/>
              <a:buChar char="•"/>
            </a:pPr>
            <a:r>
              <a:rPr i="0" lang="en-US" sz="2060" u="none" cap="none" strike="noStrike">
                <a:solidFill>
                  <a:srgbClr val="002060"/>
                </a:solidFill>
              </a:rPr>
              <a:t>Evidence reflects capability across technical and business roles</a:t>
            </a:r>
            <a:endParaRPr i="0" sz="2060" u="none" cap="none" strike="noStrik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9d311a6791_0_99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72" name="Google Shape;772;g39d311a6791_0_99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" name="Google Shape;773;g39d311a6791_0_993"/>
          <p:cNvSpPr/>
          <p:nvPr/>
        </p:nvSpPr>
        <p:spPr>
          <a:xfrm>
            <a:off x="273102" y="612975"/>
            <a:ext cx="100782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160"/>
              <a:buFont typeface="Nunito Sans"/>
              <a:buNone/>
            </a:pPr>
            <a:r>
              <a:rPr i="0" lang="en-US" sz="5159" u="none" cap="none" strike="noStrike">
                <a:solidFill>
                  <a:srgbClr val="D1282E"/>
                </a:solidFill>
              </a:rPr>
              <a:t>Readiness Prerequisites for Functional Testing</a:t>
            </a:r>
            <a:endParaRPr i="0" sz="5159" u="none" cap="none" strike="noStrike"/>
          </a:p>
        </p:txBody>
      </p:sp>
      <p:sp>
        <p:nvSpPr>
          <p:cNvPr id="774" name="Google Shape;774;g39d311a6791_0_993"/>
          <p:cNvSpPr/>
          <p:nvPr/>
        </p:nvSpPr>
        <p:spPr>
          <a:xfrm>
            <a:off x="273102" y="2874332"/>
            <a:ext cx="10078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7589" lvl="0" marL="39758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29"/>
              <a:buChar char="•"/>
            </a:pPr>
            <a:r>
              <a:rPr i="0" lang="en-US" sz="2029" u="none" cap="none" strike="noStrike">
                <a:solidFill>
                  <a:srgbClr val="002060"/>
                </a:solidFill>
              </a:rPr>
              <a:t>Plans must be stable before execution is tested</a:t>
            </a:r>
            <a:endParaRPr i="0" sz="2029" u="none" cap="none" strike="noStrike"/>
          </a:p>
        </p:txBody>
      </p:sp>
      <p:sp>
        <p:nvSpPr>
          <p:cNvPr id="775" name="Google Shape;775;g39d311a6791_0_993"/>
          <p:cNvSpPr/>
          <p:nvPr/>
        </p:nvSpPr>
        <p:spPr>
          <a:xfrm>
            <a:off x="273102" y="3387056"/>
            <a:ext cx="10078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7589" lvl="0" marL="39758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29"/>
              <a:buChar char="•"/>
            </a:pPr>
            <a:r>
              <a:rPr i="0" lang="en-US" sz="2029" u="none" cap="none" strike="noStrike">
                <a:solidFill>
                  <a:srgbClr val="002060"/>
                </a:solidFill>
              </a:rPr>
              <a:t>Dependencies must be identified and confirmed</a:t>
            </a:r>
            <a:endParaRPr i="0" sz="2029" u="none" cap="none" strike="noStrike"/>
          </a:p>
        </p:txBody>
      </p:sp>
      <p:sp>
        <p:nvSpPr>
          <p:cNvPr id="776" name="Google Shape;776;g39d311a6791_0_993"/>
          <p:cNvSpPr/>
          <p:nvPr/>
        </p:nvSpPr>
        <p:spPr>
          <a:xfrm>
            <a:off x="273102" y="3899779"/>
            <a:ext cx="10078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7589" lvl="0" marL="39758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29"/>
              <a:buChar char="•"/>
            </a:pPr>
            <a:r>
              <a:rPr i="0" lang="en-US" sz="2029" u="none" cap="none" strike="noStrike">
                <a:solidFill>
                  <a:srgbClr val="002060"/>
                </a:solidFill>
              </a:rPr>
              <a:t>Roles must be prepared to operate under live coordination</a:t>
            </a:r>
            <a:endParaRPr i="0" sz="2029" u="none" cap="none" strike="noStrike"/>
          </a:p>
        </p:txBody>
      </p:sp>
      <p:sp>
        <p:nvSpPr>
          <p:cNvPr id="777" name="Google Shape;777;g39d311a6791_0_993"/>
          <p:cNvSpPr/>
          <p:nvPr/>
        </p:nvSpPr>
        <p:spPr>
          <a:xfrm>
            <a:off x="273102" y="4412503"/>
            <a:ext cx="10078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7589" lvl="0" marL="39758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29"/>
              <a:buChar char="•"/>
            </a:pPr>
            <a:r>
              <a:rPr i="0" lang="en-US" sz="2029" u="none" cap="none" strike="noStrike">
                <a:solidFill>
                  <a:srgbClr val="002060"/>
                </a:solidFill>
              </a:rPr>
              <a:t>Risks must be documented and accepted in advance</a:t>
            </a:r>
            <a:endParaRPr i="0" sz="2029" u="none" cap="none" strike="noStrike"/>
          </a:p>
        </p:txBody>
      </p:sp>
      <p:sp>
        <p:nvSpPr>
          <p:cNvPr id="778" name="Google Shape;778;g39d311a6791_0_993"/>
          <p:cNvSpPr/>
          <p:nvPr/>
        </p:nvSpPr>
        <p:spPr>
          <a:xfrm>
            <a:off x="273102" y="4925227"/>
            <a:ext cx="10078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97589" lvl="0" marL="39758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29"/>
              <a:buChar char="•"/>
            </a:pPr>
            <a:r>
              <a:rPr i="0" lang="en-US" sz="2029" u="none" cap="none" strike="noStrike">
                <a:solidFill>
                  <a:srgbClr val="002060"/>
                </a:solidFill>
              </a:rPr>
              <a:t>Governance approval is required before activation</a:t>
            </a:r>
            <a:endParaRPr i="0" sz="2029" u="none" cap="none" strike="noStrike"/>
          </a:p>
        </p:txBody>
      </p:sp>
      <p:pic>
        <p:nvPicPr>
          <p:cNvPr descr="preencoded.png" id="779" name="Google Shape;779;g39d311a6791_0_9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4950" y="2519600"/>
            <a:ext cx="3688751" cy="368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9d311a6791_0_100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86" name="Google Shape;786;g39d311a6791_0_100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87" name="Google Shape;787;g39d311a6791_0_10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90" y="1407055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39d311a6791_0_1006"/>
          <p:cNvSpPr/>
          <p:nvPr/>
        </p:nvSpPr>
        <p:spPr>
          <a:xfrm>
            <a:off x="3540006" y="1270556"/>
            <a:ext cx="8326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Evidence &amp; Assurance Outcomes</a:t>
            </a:r>
            <a:endParaRPr i="0" sz="4450" u="none" cap="none" strike="noStrike"/>
          </a:p>
        </p:txBody>
      </p:sp>
      <p:sp>
        <p:nvSpPr>
          <p:cNvPr id="789" name="Google Shape;789;g39d311a6791_0_1006"/>
          <p:cNvSpPr/>
          <p:nvPr/>
        </p:nvSpPr>
        <p:spPr>
          <a:xfrm>
            <a:off x="3567856" y="306862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Functional exercises produce measurable performance data</a:t>
            </a:r>
            <a:endParaRPr i="0" sz="1750" u="none" cap="none" strike="noStrike"/>
          </a:p>
        </p:txBody>
      </p:sp>
      <p:sp>
        <p:nvSpPr>
          <p:cNvPr id="790" name="Google Shape;790;g39d311a6791_0_1006"/>
          <p:cNvSpPr/>
          <p:nvPr/>
        </p:nvSpPr>
        <p:spPr>
          <a:xfrm>
            <a:off x="3567856" y="35108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They confirm timing, feasibility, and procedure accuracy</a:t>
            </a:r>
            <a:endParaRPr i="0" sz="1750" u="none" cap="none" strike="noStrike"/>
          </a:p>
        </p:txBody>
      </p:sp>
      <p:sp>
        <p:nvSpPr>
          <p:cNvPr id="791" name="Google Shape;791;g39d311a6791_0_1006"/>
          <p:cNvSpPr/>
          <p:nvPr/>
        </p:nvSpPr>
        <p:spPr>
          <a:xfrm>
            <a:off x="3567856" y="395302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Observations link to recovery objectives (RTO/RPO)</a:t>
            </a:r>
            <a:endParaRPr i="0" sz="1750" u="none" cap="none" strike="noStrike"/>
          </a:p>
        </p:txBody>
      </p:sp>
      <p:sp>
        <p:nvSpPr>
          <p:cNvPr id="792" name="Google Shape;792;g39d311a6791_0_1006"/>
          <p:cNvSpPr/>
          <p:nvPr/>
        </p:nvSpPr>
        <p:spPr>
          <a:xfrm>
            <a:off x="3567856" y="43952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Findings inform governance-level assurance</a:t>
            </a:r>
            <a:endParaRPr i="0" sz="1750" u="none" cap="none" strike="noStrike"/>
          </a:p>
        </p:txBody>
      </p:sp>
      <p:sp>
        <p:nvSpPr>
          <p:cNvPr id="793" name="Google Shape;793;g39d311a6791_0_1006"/>
          <p:cNvSpPr/>
          <p:nvPr/>
        </p:nvSpPr>
        <p:spPr>
          <a:xfrm>
            <a:off x="3567856" y="48374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Results determine readiness for more advanced testing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9d311a6791_0_101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00" name="Google Shape;800;g39d311a6791_0_101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1" name="Google Shape;801;g39d311a6791_0_1019"/>
          <p:cNvSpPr/>
          <p:nvPr/>
        </p:nvSpPr>
        <p:spPr>
          <a:xfrm>
            <a:off x="247700" y="896100"/>
            <a:ext cx="105030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417"/>
              <a:buFont typeface="Nunito Sans"/>
              <a:buNone/>
            </a:pPr>
            <a:r>
              <a:rPr i="0" lang="en-US" sz="5416" u="none" cap="none" strike="noStrike">
                <a:solidFill>
                  <a:srgbClr val="D1282E"/>
                </a:solidFill>
              </a:rPr>
              <a:t>Summary &amp; Selection Guidance</a:t>
            </a:r>
            <a:endParaRPr i="0" sz="5416" u="none" cap="none" strike="noStrike"/>
          </a:p>
        </p:txBody>
      </p:sp>
      <p:sp>
        <p:nvSpPr>
          <p:cNvPr id="802" name="Google Shape;802;g39d311a6791_0_1019"/>
          <p:cNvSpPr/>
          <p:nvPr/>
        </p:nvSpPr>
        <p:spPr>
          <a:xfrm>
            <a:off x="247702" y="2034911"/>
            <a:ext cx="102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379" lvl="0" marL="41738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30"/>
              <a:buChar char="•"/>
            </a:pPr>
            <a:r>
              <a:rPr i="0" lang="en-US" sz="2130" u="none" cap="none" strike="noStrike">
                <a:solidFill>
                  <a:srgbClr val="002060"/>
                </a:solidFill>
              </a:rPr>
              <a:t>Tabletop = validate decision logic and coordination</a:t>
            </a:r>
            <a:endParaRPr i="0" sz="2130" u="none" cap="none" strike="noStrike"/>
          </a:p>
        </p:txBody>
      </p:sp>
      <p:sp>
        <p:nvSpPr>
          <p:cNvPr id="803" name="Google Shape;803;g39d311a6791_0_1019"/>
          <p:cNvSpPr/>
          <p:nvPr/>
        </p:nvSpPr>
        <p:spPr>
          <a:xfrm>
            <a:off x="247702" y="2573159"/>
            <a:ext cx="102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379" lvl="0" marL="41738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30"/>
              <a:buChar char="•"/>
            </a:pPr>
            <a:r>
              <a:rPr i="0" lang="en-US" sz="2130" u="none" cap="none" strike="noStrike">
                <a:solidFill>
                  <a:srgbClr val="002060"/>
                </a:solidFill>
              </a:rPr>
              <a:t>Functional = validate execution and true capability</a:t>
            </a:r>
            <a:endParaRPr i="0" sz="2130" u="none" cap="none" strike="noStrike"/>
          </a:p>
        </p:txBody>
      </p:sp>
      <p:sp>
        <p:nvSpPr>
          <p:cNvPr id="804" name="Google Shape;804;g39d311a6791_0_1019"/>
          <p:cNvSpPr/>
          <p:nvPr/>
        </p:nvSpPr>
        <p:spPr>
          <a:xfrm>
            <a:off x="247702" y="3111406"/>
            <a:ext cx="102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379" lvl="0" marL="41738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30"/>
              <a:buChar char="•"/>
            </a:pPr>
            <a:r>
              <a:rPr i="0" lang="en-US" sz="2130" u="none" cap="none" strike="noStrike">
                <a:solidFill>
                  <a:srgbClr val="002060"/>
                </a:solidFill>
              </a:rPr>
              <a:t>Escalation depends on risk readiness, not ambition</a:t>
            </a:r>
            <a:endParaRPr i="0" sz="2130" u="none" cap="none" strike="noStrike"/>
          </a:p>
        </p:txBody>
      </p:sp>
      <p:sp>
        <p:nvSpPr>
          <p:cNvPr id="805" name="Google Shape;805;g39d311a6791_0_1019"/>
          <p:cNvSpPr/>
          <p:nvPr/>
        </p:nvSpPr>
        <p:spPr>
          <a:xfrm>
            <a:off x="247702" y="3649655"/>
            <a:ext cx="102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379" lvl="0" marL="41738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30"/>
              <a:buChar char="•"/>
            </a:pPr>
            <a:r>
              <a:rPr i="0" lang="en-US" sz="2130" u="none" cap="none" strike="noStrike">
                <a:solidFill>
                  <a:srgbClr val="002060"/>
                </a:solidFill>
              </a:rPr>
              <a:t>Governance confirms when deeper testing is justified</a:t>
            </a:r>
            <a:endParaRPr i="0" sz="2130" u="none" cap="none" strike="noStrike"/>
          </a:p>
        </p:txBody>
      </p:sp>
      <p:sp>
        <p:nvSpPr>
          <p:cNvPr id="806" name="Google Shape;806;g39d311a6791_0_1019"/>
          <p:cNvSpPr/>
          <p:nvPr/>
        </p:nvSpPr>
        <p:spPr>
          <a:xfrm>
            <a:off x="247702" y="4187902"/>
            <a:ext cx="102489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7379" lvl="0" marL="41738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130"/>
              <a:buChar char="•"/>
            </a:pPr>
            <a:r>
              <a:rPr i="0" lang="en-US" sz="2130" u="none" cap="none" strike="noStrike">
                <a:solidFill>
                  <a:srgbClr val="002060"/>
                </a:solidFill>
              </a:rPr>
              <a:t>Programs escalate from "discuss" → "execute" when safe to do so</a:t>
            </a:r>
            <a:endParaRPr i="0" sz="2130" u="none" cap="none" strike="noStrik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8de0571ff3_0_14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13" name="Google Shape;813;g38de0571ff3_0_14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38de0571ff3_0_14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d311a6791_0_5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20" name="Google Shape;220;g39d311a6791_0_5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21" name="Google Shape;221;g39d311a6791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202" y="1499200"/>
            <a:ext cx="3445151" cy="34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9d311a6791_0_50"/>
          <p:cNvSpPr/>
          <p:nvPr/>
        </p:nvSpPr>
        <p:spPr>
          <a:xfrm>
            <a:off x="4320978" y="665996"/>
            <a:ext cx="5928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Governance Integration</a:t>
            </a:r>
            <a:endParaRPr i="0" sz="4450" u="none" cap="none" strike="noStrike"/>
          </a:p>
        </p:txBody>
      </p:sp>
      <p:sp>
        <p:nvSpPr>
          <p:cNvPr id="223" name="Google Shape;223;g39d311a6791_0_50"/>
          <p:cNvSpPr/>
          <p:nvPr/>
        </p:nvSpPr>
        <p:spPr>
          <a:xfrm>
            <a:off x="4320978" y="160158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Testing must align with the BCM governance structure and oversight expectations.</a:t>
            </a:r>
            <a:endParaRPr i="0" sz="1750" u="none" cap="none" strike="noStrike"/>
          </a:p>
        </p:txBody>
      </p:sp>
      <p:sp>
        <p:nvSpPr>
          <p:cNvPr id="224" name="Google Shape;224;g39d311a6791_0_50"/>
          <p:cNvSpPr/>
          <p:nvPr/>
        </p:nvSpPr>
        <p:spPr>
          <a:xfrm>
            <a:off x="4320978" y="2406690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participation confirms maturity and reinforces program accountability.</a:t>
            </a:r>
            <a:endParaRPr i="0" sz="1750" u="none" cap="none" strike="noStrike"/>
          </a:p>
        </p:txBody>
      </p:sp>
      <p:sp>
        <p:nvSpPr>
          <p:cNvPr id="225" name="Google Shape;225;g39d311a6791_0_50"/>
          <p:cNvSpPr/>
          <p:nvPr/>
        </p:nvSpPr>
        <p:spPr>
          <a:xfrm>
            <a:off x="4320978" y="3211790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flows must model actual decision-making authority.</a:t>
            </a:r>
            <a:endParaRPr i="0" sz="1750" u="none" cap="none" strike="noStrike"/>
          </a:p>
        </p:txBody>
      </p:sp>
      <p:sp>
        <p:nvSpPr>
          <p:cNvPr id="226" name="Google Shape;226;g39d311a6791_0_50"/>
          <p:cNvSpPr/>
          <p:nvPr/>
        </p:nvSpPr>
        <p:spPr>
          <a:xfrm>
            <a:off x="4320978" y="3653988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Documentation must satisfy regulators, auditors, and assurance stakeholders.</a:t>
            </a:r>
            <a:endParaRPr i="0" sz="1750" u="none" cap="none" strike="noStrike"/>
          </a:p>
        </p:txBody>
      </p:sp>
      <p:sp>
        <p:nvSpPr>
          <p:cNvPr id="227" name="Google Shape;227;g39d311a6791_0_50"/>
          <p:cNvSpPr/>
          <p:nvPr/>
        </p:nvSpPr>
        <p:spPr>
          <a:xfrm>
            <a:off x="4320978" y="4459089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turns "testing" into program evidence, not activity.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94a9e633d9_0_32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21" name="Google Shape;821;g394a9e633d9_0_327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g394a9e633d9_0_327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9d311a6791_0_1458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29" name="Google Shape;829;g39d311a6791_0_1458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39d311a6791_0_1458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9d311a6791_0_118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37" name="Google Shape;837;g39d311a6791_0_118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8" name="Google Shape;838;g39d311a6791_0_1182"/>
          <p:cNvSpPr/>
          <p:nvPr/>
        </p:nvSpPr>
        <p:spPr>
          <a:xfrm>
            <a:off x="374539" y="232224"/>
            <a:ext cx="8461200" cy="16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149"/>
              <a:buFont typeface="Nunito Sans"/>
              <a:buNone/>
            </a:pPr>
            <a:r>
              <a:rPr i="0" lang="en-US" sz="5148" u="none" cap="none" strike="noStrike">
                <a:solidFill>
                  <a:srgbClr val="D1282E"/>
                </a:solidFill>
              </a:rPr>
              <a:t>Recap &amp; Review: Testing and Exercises</a:t>
            </a:r>
            <a:endParaRPr i="0" sz="5148" u="none" cap="none" strike="noStrike"/>
          </a:p>
        </p:txBody>
      </p:sp>
      <p:sp>
        <p:nvSpPr>
          <p:cNvPr id="839" name="Google Shape;839;g39d311a6791_0_1182"/>
          <p:cNvSpPr/>
          <p:nvPr/>
        </p:nvSpPr>
        <p:spPr>
          <a:xfrm>
            <a:off x="374539" y="2062584"/>
            <a:ext cx="4755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709"/>
              <a:buFont typeface="Nunito Sans"/>
              <a:buNone/>
            </a:pPr>
            <a:r>
              <a:t/>
            </a:r>
            <a:endParaRPr i="0" sz="3708" u="none" cap="none" strike="noStrike"/>
          </a:p>
        </p:txBody>
      </p:sp>
      <p:sp>
        <p:nvSpPr>
          <p:cNvPr id="840" name="Google Shape;840;g39d311a6791_0_1182"/>
          <p:cNvSpPr/>
          <p:nvPr/>
        </p:nvSpPr>
        <p:spPr>
          <a:xfrm>
            <a:off x="374539" y="2847053"/>
            <a:ext cx="8461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41" lvl="0" marL="299241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4"/>
              <a:buChar char="•"/>
            </a:pPr>
            <a:r>
              <a:rPr i="0" lang="en-US" sz="1483" u="none" cap="none" strike="noStrike">
                <a:solidFill>
                  <a:srgbClr val="002060"/>
                </a:solidFill>
              </a:rPr>
              <a:t>Testing proves resilience capability, not assumption</a:t>
            </a:r>
            <a:endParaRPr i="0" sz="1483" u="none" cap="none" strike="noStrike"/>
          </a:p>
        </p:txBody>
      </p:sp>
      <p:sp>
        <p:nvSpPr>
          <p:cNvPr id="841" name="Google Shape;841;g39d311a6791_0_1182"/>
          <p:cNvSpPr/>
          <p:nvPr/>
        </p:nvSpPr>
        <p:spPr>
          <a:xfrm>
            <a:off x="374539" y="3217884"/>
            <a:ext cx="8461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41" lvl="0" marL="299241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4"/>
              <a:buChar char="•"/>
            </a:pPr>
            <a:r>
              <a:rPr i="0" lang="en-US" sz="1483" u="none" cap="none" strike="noStrike">
                <a:solidFill>
                  <a:srgbClr val="002060"/>
                </a:solidFill>
              </a:rPr>
              <a:t>Converts plans into validated operational readiness</a:t>
            </a:r>
            <a:endParaRPr i="0" sz="1483" u="none" cap="none" strike="noStrike"/>
          </a:p>
        </p:txBody>
      </p:sp>
      <p:sp>
        <p:nvSpPr>
          <p:cNvPr id="842" name="Google Shape;842;g39d311a6791_0_1182"/>
          <p:cNvSpPr/>
          <p:nvPr/>
        </p:nvSpPr>
        <p:spPr>
          <a:xfrm>
            <a:off x="374539" y="3588715"/>
            <a:ext cx="8461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41" lvl="0" marL="299241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4"/>
              <a:buChar char="•"/>
            </a:pPr>
            <a:r>
              <a:rPr i="0" lang="en-US" sz="1483" u="none" cap="none" strike="noStrike">
                <a:solidFill>
                  <a:srgbClr val="002060"/>
                </a:solidFill>
              </a:rPr>
              <a:t>Builds confidence before real disruption occurs</a:t>
            </a:r>
            <a:endParaRPr i="0" sz="1483" u="none" cap="none" strike="noStrike"/>
          </a:p>
        </p:txBody>
      </p:sp>
      <p:sp>
        <p:nvSpPr>
          <p:cNvPr id="843" name="Google Shape;843;g39d311a6791_0_1182"/>
          <p:cNvSpPr/>
          <p:nvPr/>
        </p:nvSpPr>
        <p:spPr>
          <a:xfrm>
            <a:off x="374539" y="3959545"/>
            <a:ext cx="8461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41" lvl="0" marL="299241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4"/>
              <a:buChar char="•"/>
            </a:pPr>
            <a:r>
              <a:rPr i="0" lang="en-US" sz="1483" u="none" cap="none" strike="noStrike">
                <a:solidFill>
                  <a:srgbClr val="002060"/>
                </a:solidFill>
              </a:rPr>
              <a:t>Reveals dependency and coordination gaps early</a:t>
            </a:r>
            <a:endParaRPr i="0" sz="1483" u="none" cap="none" strike="noStrike"/>
          </a:p>
        </p:txBody>
      </p:sp>
      <p:sp>
        <p:nvSpPr>
          <p:cNvPr id="844" name="Google Shape;844;g39d311a6791_0_1182"/>
          <p:cNvSpPr/>
          <p:nvPr/>
        </p:nvSpPr>
        <p:spPr>
          <a:xfrm>
            <a:off x="374539" y="4330376"/>
            <a:ext cx="8461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41" lvl="0" marL="299241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4"/>
              <a:buChar char="•"/>
            </a:pPr>
            <a:r>
              <a:rPr i="0" lang="en-US" sz="1483" u="none" cap="none" strike="noStrike">
                <a:solidFill>
                  <a:srgbClr val="002060"/>
                </a:solidFill>
              </a:rPr>
              <a:t>Demonstrates preparedness under governance review</a:t>
            </a:r>
            <a:endParaRPr i="0" sz="1483" u="none" cap="none" strike="noStrike"/>
          </a:p>
        </p:txBody>
      </p:sp>
      <p:sp>
        <p:nvSpPr>
          <p:cNvPr id="845" name="Google Shape;845;g39d311a6791_0_1182"/>
          <p:cNvSpPr/>
          <p:nvPr/>
        </p:nvSpPr>
        <p:spPr>
          <a:xfrm>
            <a:off x="374539" y="4848646"/>
            <a:ext cx="8461200" cy="11124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79775" lIns="79775" spcFirstLastPara="1" rIns="79775" wrap="square" tIns="79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6" name="Google Shape;846;g39d311a6791_0_1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682" y="5139263"/>
            <a:ext cx="237730" cy="190142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39d311a6791_0_1182"/>
          <p:cNvSpPr/>
          <p:nvPr/>
        </p:nvSpPr>
        <p:spPr>
          <a:xfrm>
            <a:off x="992553" y="5086273"/>
            <a:ext cx="76530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4"/>
              <a:buFont typeface="Inter"/>
              <a:buNone/>
            </a:pPr>
            <a:r>
              <a:rPr b="1" i="0" lang="en-US" sz="1483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483" u="none" cap="none" strike="noStrike">
                <a:solidFill>
                  <a:srgbClr val="000000"/>
                </a:solidFill>
              </a:rPr>
              <a:t> "Testing is a governance obligation, not an operational preference."</a:t>
            </a:r>
            <a:endParaRPr i="0" sz="1483" u="none" cap="none" strike="noStrike"/>
          </a:p>
        </p:txBody>
      </p:sp>
      <p:pic>
        <p:nvPicPr>
          <p:cNvPr descr="preencoded.png" id="848" name="Google Shape;848;g39d311a6791_0_1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6351" y="1521348"/>
            <a:ext cx="2955601" cy="295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9d311a6791_0_119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55" name="Google Shape;855;g39d311a6791_0_119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6" name="Google Shape;856;g39d311a6791_0_1199"/>
          <p:cNvSpPr/>
          <p:nvPr/>
        </p:nvSpPr>
        <p:spPr>
          <a:xfrm>
            <a:off x="412790" y="727908"/>
            <a:ext cx="690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Maturity &amp; Escalation Logic</a:t>
            </a:r>
            <a:endParaRPr i="0" sz="4450" u="none" cap="none" strike="noStrike"/>
          </a:p>
        </p:txBody>
      </p:sp>
      <p:sp>
        <p:nvSpPr>
          <p:cNvPr id="857" name="Google Shape;857;g39d311a6791_0_1199"/>
          <p:cNvSpPr/>
          <p:nvPr/>
        </p:nvSpPr>
        <p:spPr>
          <a:xfrm>
            <a:off x="412790" y="189031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Early maturity = tabletop and walkthrough</a:t>
            </a:r>
            <a:endParaRPr i="0" sz="1750" u="none" cap="none" strike="noStrike"/>
          </a:p>
        </p:txBody>
      </p:sp>
      <p:sp>
        <p:nvSpPr>
          <p:cNvPr id="858" name="Google Shape;858;g39d311a6791_0_1199"/>
          <p:cNvSpPr/>
          <p:nvPr/>
        </p:nvSpPr>
        <p:spPr>
          <a:xfrm>
            <a:off x="412790" y="233251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Higher maturity = functional and beyond</a:t>
            </a:r>
            <a:endParaRPr i="0" sz="1750" u="none" cap="none" strike="noStrike"/>
          </a:p>
        </p:txBody>
      </p:sp>
      <p:sp>
        <p:nvSpPr>
          <p:cNvPr id="859" name="Google Shape;859;g39d311a6791_0_1199"/>
          <p:cNvSpPr/>
          <p:nvPr/>
        </p:nvSpPr>
        <p:spPr>
          <a:xfrm>
            <a:off x="412790" y="277471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must be risk-justified</a:t>
            </a:r>
            <a:endParaRPr i="0" sz="1750" u="none" cap="none" strike="noStrike"/>
          </a:p>
        </p:txBody>
      </p:sp>
      <p:sp>
        <p:nvSpPr>
          <p:cNvPr id="860" name="Google Shape;860;g39d311a6791_0_1199"/>
          <p:cNvSpPr/>
          <p:nvPr/>
        </p:nvSpPr>
        <p:spPr>
          <a:xfrm>
            <a:off x="412790" y="321691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Readiness precedes realism</a:t>
            </a:r>
            <a:endParaRPr i="0" sz="1750" u="none" cap="none" strike="noStrike"/>
          </a:p>
        </p:txBody>
      </p:sp>
      <p:sp>
        <p:nvSpPr>
          <p:cNvPr id="861" name="Google Shape;861;g39d311a6791_0_1199"/>
          <p:cNvSpPr/>
          <p:nvPr/>
        </p:nvSpPr>
        <p:spPr>
          <a:xfrm>
            <a:off x="412790" y="365910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controls depth of testing</a:t>
            </a:r>
            <a:endParaRPr i="0" sz="1750" u="none" cap="none" strike="noStrike"/>
          </a:p>
        </p:txBody>
      </p:sp>
      <p:sp>
        <p:nvSpPr>
          <p:cNvPr id="862" name="Google Shape;862;g39d311a6791_0_1199"/>
          <p:cNvSpPr/>
          <p:nvPr/>
        </p:nvSpPr>
        <p:spPr>
          <a:xfrm>
            <a:off x="412800" y="4277150"/>
            <a:ext cx="11430000" cy="11076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3" name="Google Shape;863;g39d311a6791_0_1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604" y="4621252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39d311a6791_0_1199"/>
          <p:cNvSpPr/>
          <p:nvPr/>
        </p:nvSpPr>
        <p:spPr>
          <a:xfrm>
            <a:off x="1058776" y="4560637"/>
            <a:ext cx="10585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"Escalation is permitted only when the risk of testing is justified by proven capability."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9d311a6791_0_121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71" name="Google Shape;871;g39d311a6791_0_121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2" name="Google Shape;872;g39d311a6791_0_1214"/>
          <p:cNvSpPr/>
          <p:nvPr/>
        </p:nvSpPr>
        <p:spPr>
          <a:xfrm>
            <a:off x="387390" y="506055"/>
            <a:ext cx="8768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Types of Testing (Tiered Structure)</a:t>
            </a:r>
            <a:endParaRPr i="0" sz="4450" u="none" cap="none" strike="noStrike"/>
          </a:p>
        </p:txBody>
      </p:sp>
      <p:sp>
        <p:nvSpPr>
          <p:cNvPr id="873" name="Google Shape;873;g39d311a6791_0_1214"/>
          <p:cNvSpPr/>
          <p:nvPr/>
        </p:nvSpPr>
        <p:spPr>
          <a:xfrm>
            <a:off x="387390" y="14416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Tabletop validates logic and coordination</a:t>
            </a:r>
            <a:endParaRPr i="0" sz="1750" u="none" cap="none" strike="noStrike"/>
          </a:p>
        </p:txBody>
      </p:sp>
      <p:sp>
        <p:nvSpPr>
          <p:cNvPr id="874" name="Google Shape;874;g39d311a6791_0_1214"/>
          <p:cNvSpPr/>
          <p:nvPr/>
        </p:nvSpPr>
        <p:spPr>
          <a:xfrm>
            <a:off x="387390" y="18838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Walkthrough validates documented procedure flow</a:t>
            </a:r>
            <a:endParaRPr i="0" sz="1750" u="none" cap="none" strike="noStrike"/>
          </a:p>
        </p:txBody>
      </p:sp>
      <p:sp>
        <p:nvSpPr>
          <p:cNvPr id="875" name="Google Shape;875;g39d311a6791_0_1214"/>
          <p:cNvSpPr/>
          <p:nvPr/>
        </p:nvSpPr>
        <p:spPr>
          <a:xfrm>
            <a:off x="387390" y="23260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Functional validates execution in real conditions</a:t>
            </a:r>
            <a:endParaRPr i="0" sz="1750" u="none" cap="none" strike="noStrike"/>
          </a:p>
        </p:txBody>
      </p:sp>
      <p:sp>
        <p:nvSpPr>
          <p:cNvPr id="876" name="Google Shape;876;g39d311a6791_0_1214"/>
          <p:cNvSpPr/>
          <p:nvPr/>
        </p:nvSpPr>
        <p:spPr>
          <a:xfrm>
            <a:off x="387390" y="27682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Full interruption validates production resilience</a:t>
            </a:r>
            <a:endParaRPr i="0" sz="1750" u="none" cap="none" strike="noStrike"/>
          </a:p>
        </p:txBody>
      </p:sp>
      <p:sp>
        <p:nvSpPr>
          <p:cNvPr id="877" name="Google Shape;877;g39d311a6791_0_1214"/>
          <p:cNvSpPr/>
          <p:nvPr/>
        </p:nvSpPr>
        <p:spPr>
          <a:xfrm>
            <a:off x="387390" y="32104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Each tier increases exposure and assurance</a:t>
            </a:r>
            <a:endParaRPr i="0" sz="1750" u="none" cap="none" strike="noStrike"/>
          </a:p>
        </p:txBody>
      </p:sp>
      <p:sp>
        <p:nvSpPr>
          <p:cNvPr id="878" name="Google Shape;878;g39d311a6791_0_1214"/>
          <p:cNvSpPr/>
          <p:nvPr/>
        </p:nvSpPr>
        <p:spPr>
          <a:xfrm>
            <a:off x="387390" y="4410494"/>
            <a:ext cx="96438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9" name="Google Shape;879;g39d311a6791_0_1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204" y="4960398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39d311a6791_0_1214"/>
          <p:cNvSpPr/>
          <p:nvPr/>
        </p:nvSpPr>
        <p:spPr>
          <a:xfrm>
            <a:off x="1124506" y="4693982"/>
            <a:ext cx="8679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"Testing depth must align with business impact and risk tolerance."</a:t>
            </a:r>
            <a:endParaRPr i="0" sz="1750" u="none" cap="none" strike="noStrike"/>
          </a:p>
        </p:txBody>
      </p:sp>
      <p:pic>
        <p:nvPicPr>
          <p:cNvPr descr="preencoded.png" id="881" name="Google Shape;881;g39d311a6791_0_1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9718" y="1326992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9d311a6791_0_123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88" name="Google Shape;888;g39d311a6791_0_123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889" name="Google Shape;889;g39d311a6791_0_1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6025" y="1200450"/>
            <a:ext cx="2684625" cy="26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39d311a6791_0_1230"/>
          <p:cNvSpPr/>
          <p:nvPr/>
        </p:nvSpPr>
        <p:spPr>
          <a:xfrm>
            <a:off x="381163" y="514650"/>
            <a:ext cx="72468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727"/>
              <a:buFont typeface="Nunito Sans"/>
              <a:buNone/>
            </a:pPr>
            <a:r>
              <a:rPr i="0" lang="en-US" sz="4727" u="none" cap="none" strike="noStrike">
                <a:solidFill>
                  <a:srgbClr val="D1282E"/>
                </a:solidFill>
              </a:rPr>
              <a:t>Program Design Essentials</a:t>
            </a:r>
            <a:endParaRPr i="0" sz="4727" u="none" cap="none" strike="noStrike"/>
          </a:p>
        </p:txBody>
      </p:sp>
      <p:sp>
        <p:nvSpPr>
          <p:cNvPr id="891" name="Google Shape;891;g39d311a6791_0_1230"/>
          <p:cNvSpPr/>
          <p:nvPr/>
        </p:nvSpPr>
        <p:spPr>
          <a:xfrm>
            <a:off x="381163" y="1508516"/>
            <a:ext cx="10244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4255" lvl="0" marL="36425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59"/>
              <a:buChar char="•"/>
            </a:pPr>
            <a:r>
              <a:rPr i="0" lang="en-US" sz="1858" u="none" cap="none" strike="noStrike">
                <a:solidFill>
                  <a:srgbClr val="002060"/>
                </a:solidFill>
              </a:rPr>
              <a:t>Structured cadence prevents ad-hoc testing</a:t>
            </a:r>
            <a:endParaRPr i="0" sz="1858" u="none" cap="none" strike="noStrike"/>
          </a:p>
        </p:txBody>
      </p:sp>
      <p:sp>
        <p:nvSpPr>
          <p:cNvPr id="892" name="Google Shape;892;g39d311a6791_0_1230"/>
          <p:cNvSpPr/>
          <p:nvPr/>
        </p:nvSpPr>
        <p:spPr>
          <a:xfrm>
            <a:off x="381163" y="1978257"/>
            <a:ext cx="10244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4255" lvl="0" marL="36425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59"/>
              <a:buChar char="•"/>
            </a:pPr>
            <a:r>
              <a:rPr i="0" lang="en-US" sz="1858" u="none" cap="none" strike="noStrike">
                <a:solidFill>
                  <a:srgbClr val="002060"/>
                </a:solidFill>
              </a:rPr>
              <a:t>Scope reflects criticality and dependencies</a:t>
            </a:r>
            <a:endParaRPr i="0" sz="1858" u="none" cap="none" strike="noStrike"/>
          </a:p>
        </p:txBody>
      </p:sp>
      <p:sp>
        <p:nvSpPr>
          <p:cNvPr id="893" name="Google Shape;893;g39d311a6791_0_1230"/>
          <p:cNvSpPr/>
          <p:nvPr/>
        </p:nvSpPr>
        <p:spPr>
          <a:xfrm>
            <a:off x="381163" y="2447997"/>
            <a:ext cx="10244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4255" lvl="0" marL="36425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59"/>
              <a:buChar char="•"/>
            </a:pPr>
            <a:r>
              <a:rPr i="0" lang="en-US" sz="1858" u="none" cap="none" strike="noStrike">
                <a:solidFill>
                  <a:srgbClr val="002060"/>
                </a:solidFill>
              </a:rPr>
              <a:t>Evidence links planning to execution</a:t>
            </a:r>
            <a:endParaRPr i="0" sz="1858" u="none" cap="none" strike="noStrike"/>
          </a:p>
        </p:txBody>
      </p:sp>
      <p:sp>
        <p:nvSpPr>
          <p:cNvPr id="894" name="Google Shape;894;g39d311a6791_0_1230"/>
          <p:cNvSpPr/>
          <p:nvPr/>
        </p:nvSpPr>
        <p:spPr>
          <a:xfrm>
            <a:off x="381163" y="2917737"/>
            <a:ext cx="10244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4255" lvl="0" marL="36425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59"/>
              <a:buChar char="•"/>
            </a:pPr>
            <a:r>
              <a:rPr i="0" lang="en-US" sz="1858" u="none" cap="none" strike="noStrike">
                <a:solidFill>
                  <a:srgbClr val="002060"/>
                </a:solidFill>
              </a:rPr>
              <a:t>Governance approves escalation thresholds</a:t>
            </a:r>
            <a:endParaRPr i="0" sz="1858" u="none" cap="none" strike="noStrike"/>
          </a:p>
        </p:txBody>
      </p:sp>
      <p:sp>
        <p:nvSpPr>
          <p:cNvPr id="895" name="Google Shape;895;g39d311a6791_0_1230"/>
          <p:cNvSpPr/>
          <p:nvPr/>
        </p:nvSpPr>
        <p:spPr>
          <a:xfrm>
            <a:off x="381163" y="3387477"/>
            <a:ext cx="102444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4255" lvl="0" marL="36425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59"/>
              <a:buChar char="•"/>
            </a:pPr>
            <a:r>
              <a:rPr i="0" lang="en-US" sz="1858" u="none" cap="none" strike="noStrike">
                <a:solidFill>
                  <a:srgbClr val="002060"/>
                </a:solidFill>
              </a:rPr>
              <a:t>Assurance improves through iteration</a:t>
            </a:r>
            <a:endParaRPr i="0" sz="1858" u="none" cap="none" strike="noStrike"/>
          </a:p>
        </p:txBody>
      </p:sp>
      <p:sp>
        <p:nvSpPr>
          <p:cNvPr id="896" name="Google Shape;896;g39d311a6791_0_1230"/>
          <p:cNvSpPr/>
          <p:nvPr/>
        </p:nvSpPr>
        <p:spPr>
          <a:xfrm>
            <a:off x="381163" y="4357737"/>
            <a:ext cx="10244400" cy="14091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7125" lIns="97125" spcFirstLastPara="1" rIns="97125" wrap="square" tIns="97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7" name="Google Shape;897;g39d311a6791_0_1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104" y="4723259"/>
            <a:ext cx="301144" cy="24094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39d311a6791_0_1230"/>
          <p:cNvSpPr/>
          <p:nvPr/>
        </p:nvSpPr>
        <p:spPr>
          <a:xfrm>
            <a:off x="1164188" y="4658882"/>
            <a:ext cx="92205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9"/>
              <a:buFont typeface="Inter"/>
              <a:buNone/>
            </a:pPr>
            <a:r>
              <a:rPr b="1" i="0" lang="en-US" sz="1858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858" u="none" cap="none" strike="noStrike">
                <a:solidFill>
                  <a:srgbClr val="000000"/>
                </a:solidFill>
              </a:rPr>
              <a:t> "Program design exists to demonstrate resilience on behalf of governance, not operations."</a:t>
            </a:r>
            <a:endParaRPr i="0" sz="1858" u="none" cap="none" strike="noStrik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9d311a6791_0_124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05" name="Google Shape;905;g39d311a6791_0_124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6" name="Google Shape;906;g39d311a6791_0_1246"/>
          <p:cNvSpPr/>
          <p:nvPr/>
        </p:nvSpPr>
        <p:spPr>
          <a:xfrm>
            <a:off x="171490" y="410408"/>
            <a:ext cx="573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Tabletop vs Functional</a:t>
            </a:r>
            <a:endParaRPr i="0" sz="4450" u="none" cap="none" strike="noStrike"/>
          </a:p>
        </p:txBody>
      </p:sp>
      <p:sp>
        <p:nvSpPr>
          <p:cNvPr id="907" name="Google Shape;907;g39d311a6791_0_1246"/>
          <p:cNvSpPr/>
          <p:nvPr/>
        </p:nvSpPr>
        <p:spPr>
          <a:xfrm>
            <a:off x="171490" y="157281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Tabletop = scenario discussion</a:t>
            </a:r>
            <a:endParaRPr i="0" sz="1750" u="none" cap="none" strike="noStrike"/>
          </a:p>
        </p:txBody>
      </p:sp>
      <p:sp>
        <p:nvSpPr>
          <p:cNvPr id="908" name="Google Shape;908;g39d311a6791_0_1246"/>
          <p:cNvSpPr/>
          <p:nvPr/>
        </p:nvSpPr>
        <p:spPr>
          <a:xfrm>
            <a:off x="171490" y="201501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Functional = live execution</a:t>
            </a:r>
            <a:endParaRPr i="0" sz="1750" u="none" cap="none" strike="noStrike"/>
          </a:p>
        </p:txBody>
      </p:sp>
      <p:sp>
        <p:nvSpPr>
          <p:cNvPr id="909" name="Google Shape;909;g39d311a6791_0_1246"/>
          <p:cNvSpPr/>
          <p:nvPr/>
        </p:nvSpPr>
        <p:spPr>
          <a:xfrm>
            <a:off x="171490" y="245721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Tabletop = simulated roles</a:t>
            </a:r>
            <a:endParaRPr i="0" sz="1750" u="none" cap="none" strike="noStrike"/>
          </a:p>
        </p:txBody>
      </p:sp>
      <p:sp>
        <p:nvSpPr>
          <p:cNvPr id="910" name="Google Shape;910;g39d311a6791_0_1246"/>
          <p:cNvSpPr/>
          <p:nvPr/>
        </p:nvSpPr>
        <p:spPr>
          <a:xfrm>
            <a:off x="171490" y="289941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Functional = performed roles</a:t>
            </a:r>
            <a:endParaRPr i="0" sz="1750" u="none" cap="none" strike="noStrike"/>
          </a:p>
        </p:txBody>
      </p:sp>
      <p:sp>
        <p:nvSpPr>
          <p:cNvPr id="911" name="Google Shape;911;g39d311a6791_0_1246"/>
          <p:cNvSpPr/>
          <p:nvPr/>
        </p:nvSpPr>
        <p:spPr>
          <a:xfrm>
            <a:off x="171490" y="334160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Tabletop = logic; functional = capability</a:t>
            </a:r>
            <a:endParaRPr i="0" sz="1750" u="none" cap="none" strike="noStrike"/>
          </a:p>
        </p:txBody>
      </p:sp>
      <p:sp>
        <p:nvSpPr>
          <p:cNvPr id="912" name="Google Shape;912;g39d311a6791_0_1246"/>
          <p:cNvSpPr/>
          <p:nvPr/>
        </p:nvSpPr>
        <p:spPr>
          <a:xfrm>
            <a:off x="171499" y="3959650"/>
            <a:ext cx="115698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13" name="Google Shape;913;g39d311a6791_0_1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304" y="4303752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39d311a6791_0_1246"/>
          <p:cNvSpPr/>
          <p:nvPr/>
        </p:nvSpPr>
        <p:spPr>
          <a:xfrm>
            <a:off x="825371" y="4243137"/>
            <a:ext cx="1071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"Tabletop confirms readiness to think; functional confirms readiness to act."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9d311a6791_0_126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21" name="Google Shape;921;g39d311a6791_0_126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22" name="Google Shape;922;g39d311a6791_0_1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476" y="1333776"/>
            <a:ext cx="3169685" cy="316968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g39d311a6791_0_1261"/>
          <p:cNvSpPr/>
          <p:nvPr/>
        </p:nvSpPr>
        <p:spPr>
          <a:xfrm>
            <a:off x="404277" y="1181700"/>
            <a:ext cx="63165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957"/>
              <a:buFont typeface="Nunito Sans"/>
              <a:buNone/>
            </a:pPr>
            <a:r>
              <a:rPr i="0" lang="en-US" sz="4956" u="none" cap="none" strike="noStrike">
                <a:solidFill>
                  <a:srgbClr val="D1282E"/>
                </a:solidFill>
              </a:rPr>
              <a:t>Escalation Gating</a:t>
            </a:r>
            <a:endParaRPr i="0" sz="4956" u="none" cap="none" strike="noStrike"/>
          </a:p>
        </p:txBody>
      </p:sp>
      <p:sp>
        <p:nvSpPr>
          <p:cNvPr id="924" name="Google Shape;924;g39d311a6791_0_1261"/>
          <p:cNvSpPr/>
          <p:nvPr/>
        </p:nvSpPr>
        <p:spPr>
          <a:xfrm>
            <a:off x="404277" y="2223851"/>
            <a:ext cx="10742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953" lvl="0" marL="3819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49"/>
              <a:buChar char="•"/>
            </a:pPr>
            <a:r>
              <a:rPr i="0" lang="en-US" sz="1949" u="none" cap="none" strike="noStrike">
                <a:solidFill>
                  <a:srgbClr val="002060"/>
                </a:solidFill>
              </a:rPr>
              <a:t>Escalation requires governance sign-off</a:t>
            </a:r>
            <a:endParaRPr i="0" sz="1949" u="none" cap="none" strike="noStrike"/>
          </a:p>
        </p:txBody>
      </p:sp>
      <p:sp>
        <p:nvSpPr>
          <p:cNvPr id="925" name="Google Shape;925;g39d311a6791_0_1261"/>
          <p:cNvSpPr/>
          <p:nvPr/>
        </p:nvSpPr>
        <p:spPr>
          <a:xfrm>
            <a:off x="404277" y="2716413"/>
            <a:ext cx="10742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953" lvl="0" marL="3819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49"/>
              <a:buChar char="•"/>
            </a:pPr>
            <a:r>
              <a:rPr i="0" lang="en-US" sz="1949" u="none" cap="none" strike="noStrike">
                <a:solidFill>
                  <a:srgbClr val="002060"/>
                </a:solidFill>
              </a:rPr>
              <a:t>Risk acceptance must precede execution</a:t>
            </a:r>
            <a:endParaRPr i="0" sz="1949" u="none" cap="none" strike="noStrike"/>
          </a:p>
        </p:txBody>
      </p:sp>
      <p:sp>
        <p:nvSpPr>
          <p:cNvPr id="926" name="Google Shape;926;g39d311a6791_0_1261"/>
          <p:cNvSpPr/>
          <p:nvPr/>
        </p:nvSpPr>
        <p:spPr>
          <a:xfrm>
            <a:off x="404277" y="3208974"/>
            <a:ext cx="10742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953" lvl="0" marL="3819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49"/>
              <a:buChar char="•"/>
            </a:pPr>
            <a:r>
              <a:rPr i="0" lang="en-US" sz="1949" u="none" cap="none" strike="noStrike">
                <a:solidFill>
                  <a:srgbClr val="002060"/>
                </a:solidFill>
              </a:rPr>
              <a:t>Teams must demonstrate readiness beforehand</a:t>
            </a:r>
            <a:endParaRPr i="0" sz="1949" u="none" cap="none" strike="noStrike"/>
          </a:p>
        </p:txBody>
      </p:sp>
      <p:sp>
        <p:nvSpPr>
          <p:cNvPr id="927" name="Google Shape;927;g39d311a6791_0_1261"/>
          <p:cNvSpPr/>
          <p:nvPr/>
        </p:nvSpPr>
        <p:spPr>
          <a:xfrm>
            <a:off x="404277" y="3701536"/>
            <a:ext cx="10742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953" lvl="0" marL="3819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49"/>
              <a:buChar char="•"/>
            </a:pPr>
            <a:r>
              <a:rPr i="0" lang="en-US" sz="1949" u="none" cap="none" strike="noStrike">
                <a:solidFill>
                  <a:srgbClr val="002060"/>
                </a:solidFill>
              </a:rPr>
              <a:t>Procedures must be stable before testing them</a:t>
            </a:r>
            <a:endParaRPr i="0" sz="1949" u="none" cap="none" strike="noStrike"/>
          </a:p>
        </p:txBody>
      </p:sp>
      <p:sp>
        <p:nvSpPr>
          <p:cNvPr id="928" name="Google Shape;928;g39d311a6791_0_1261"/>
          <p:cNvSpPr/>
          <p:nvPr/>
        </p:nvSpPr>
        <p:spPr>
          <a:xfrm>
            <a:off x="404277" y="4194097"/>
            <a:ext cx="107421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953" lvl="0" marL="3819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49"/>
              <a:buChar char="•"/>
            </a:pPr>
            <a:r>
              <a:rPr i="0" lang="en-US" sz="1949" u="none" cap="none" strike="noStrike">
                <a:solidFill>
                  <a:srgbClr val="002060"/>
                </a:solidFill>
              </a:rPr>
              <a:t>Capability must be proven, not assumed</a:t>
            </a:r>
            <a:endParaRPr i="0" sz="1949" u="none" cap="none" strike="noStrike"/>
          </a:p>
        </p:txBody>
      </p:sp>
      <p:sp>
        <p:nvSpPr>
          <p:cNvPr id="929" name="Google Shape;929;g39d311a6791_0_1261"/>
          <p:cNvSpPr/>
          <p:nvPr/>
        </p:nvSpPr>
        <p:spPr>
          <a:xfrm>
            <a:off x="404277" y="4882544"/>
            <a:ext cx="10742100" cy="10737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101850" lIns="101850" spcFirstLastPara="1" rIns="101850" wrap="square" tIns="10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0" name="Google Shape;930;g39d311a6791_0_1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924" y="5265823"/>
            <a:ext cx="315775" cy="252646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39d311a6791_0_1261"/>
          <p:cNvSpPr/>
          <p:nvPr/>
        </p:nvSpPr>
        <p:spPr>
          <a:xfrm>
            <a:off x="1225345" y="5198318"/>
            <a:ext cx="9668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9"/>
              <a:buFont typeface="Inter"/>
              <a:buNone/>
            </a:pPr>
            <a:r>
              <a:rPr b="1" i="0" lang="en-US" sz="1949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949" u="none" cap="none" strike="noStrike">
                <a:solidFill>
                  <a:srgbClr val="000000"/>
                </a:solidFill>
              </a:rPr>
              <a:t> "Escalation must manage operational risk, not create it."</a:t>
            </a:r>
            <a:endParaRPr i="0" sz="1949" u="none" cap="none" strike="noStrike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9d311a6791_0_127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38" name="Google Shape;938;g39d311a6791_0_127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9" name="Google Shape;939;g39d311a6791_0_1277"/>
          <p:cNvSpPr/>
          <p:nvPr/>
        </p:nvSpPr>
        <p:spPr>
          <a:xfrm>
            <a:off x="273090" y="443706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Makes a Program Assurance-Ready</a:t>
            </a:r>
            <a:endParaRPr i="0" sz="4450" u="none" cap="none" strike="noStrike"/>
          </a:p>
        </p:txBody>
      </p:sp>
      <p:sp>
        <p:nvSpPr>
          <p:cNvPr id="940" name="Google Shape;940;g39d311a6791_0_1277"/>
          <p:cNvSpPr/>
          <p:nvPr/>
        </p:nvSpPr>
        <p:spPr>
          <a:xfrm>
            <a:off x="273090" y="208807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Results tie back to recovery objectives</a:t>
            </a:r>
            <a:endParaRPr i="0" sz="1750" u="none" cap="none" strike="noStrike"/>
          </a:p>
        </p:txBody>
      </p:sp>
      <p:sp>
        <p:nvSpPr>
          <p:cNvPr id="941" name="Google Shape;941;g39d311a6791_0_1277"/>
          <p:cNvSpPr/>
          <p:nvPr/>
        </p:nvSpPr>
        <p:spPr>
          <a:xfrm>
            <a:off x="273090" y="253027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Traceability proves accountability</a:t>
            </a:r>
            <a:endParaRPr i="0" sz="1750" u="none" cap="none" strike="noStrike"/>
          </a:p>
        </p:txBody>
      </p:sp>
      <p:sp>
        <p:nvSpPr>
          <p:cNvPr id="942" name="Google Shape;942;g39d311a6791_0_1277"/>
          <p:cNvSpPr/>
          <p:nvPr/>
        </p:nvSpPr>
        <p:spPr>
          <a:xfrm>
            <a:off x="273090" y="297247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Observations become improvement actions</a:t>
            </a:r>
            <a:endParaRPr i="0" sz="1750" u="none" cap="none" strike="noStrike"/>
          </a:p>
        </p:txBody>
      </p:sp>
      <p:sp>
        <p:nvSpPr>
          <p:cNvPr id="943" name="Google Shape;943;g39d311a6791_0_1277"/>
          <p:cNvSpPr/>
          <p:nvPr/>
        </p:nvSpPr>
        <p:spPr>
          <a:xfrm>
            <a:off x="273090" y="341467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Evidence demonstrates maturity stage</a:t>
            </a:r>
            <a:endParaRPr i="0" sz="1750" u="none" cap="none" strike="noStrike"/>
          </a:p>
        </p:txBody>
      </p:sp>
      <p:sp>
        <p:nvSpPr>
          <p:cNvPr id="944" name="Google Shape;944;g39d311a6791_0_1277"/>
          <p:cNvSpPr/>
          <p:nvPr/>
        </p:nvSpPr>
        <p:spPr>
          <a:xfrm>
            <a:off x="273090" y="385687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Testing becomes defensible assurance</a:t>
            </a:r>
            <a:endParaRPr i="0" sz="1750" u="none" cap="none" strike="noStrike"/>
          </a:p>
        </p:txBody>
      </p:sp>
      <p:sp>
        <p:nvSpPr>
          <p:cNvPr id="945" name="Google Shape;945;g39d311a6791_0_1277"/>
          <p:cNvSpPr/>
          <p:nvPr/>
        </p:nvSpPr>
        <p:spPr>
          <a:xfrm>
            <a:off x="273090" y="4474924"/>
            <a:ext cx="96438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6" name="Google Shape;946;g39d311a6791_0_1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904" y="481901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39d311a6791_0_1277"/>
          <p:cNvSpPr/>
          <p:nvPr/>
        </p:nvSpPr>
        <p:spPr>
          <a:xfrm>
            <a:off x="1010206" y="4758412"/>
            <a:ext cx="8679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"A test without traceable improvement is activity, not assurance."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9d311a6791_0_129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54" name="Google Shape;954;g39d311a6791_0_129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5" name="Google Shape;955;g39d311a6791_0_1292"/>
          <p:cNvSpPr/>
          <p:nvPr/>
        </p:nvSpPr>
        <p:spPr>
          <a:xfrm>
            <a:off x="361990" y="432157"/>
            <a:ext cx="5879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Certification Alignment</a:t>
            </a:r>
            <a:endParaRPr i="0" sz="4450" u="none" cap="none" strike="noStrike"/>
          </a:p>
        </p:txBody>
      </p:sp>
      <p:sp>
        <p:nvSpPr>
          <p:cNvPr id="956" name="Google Shape;956;g39d311a6791_0_1292"/>
          <p:cNvSpPr/>
          <p:nvPr/>
        </p:nvSpPr>
        <p:spPr>
          <a:xfrm>
            <a:off x="361990" y="159456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Exam emphasizes governance-backed escalation</a:t>
            </a:r>
            <a:endParaRPr i="0" sz="1750" u="none" cap="none" strike="noStrike"/>
          </a:p>
        </p:txBody>
      </p:sp>
      <p:sp>
        <p:nvSpPr>
          <p:cNvPr id="957" name="Google Shape;957;g39d311a6791_0_1292"/>
          <p:cNvSpPr/>
          <p:nvPr/>
        </p:nvSpPr>
        <p:spPr>
          <a:xfrm>
            <a:off x="361990" y="203676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Capability must match maturity before realism increases</a:t>
            </a:r>
            <a:endParaRPr i="0" sz="1750" u="none" cap="none" strike="noStrike"/>
          </a:p>
        </p:txBody>
      </p:sp>
      <p:sp>
        <p:nvSpPr>
          <p:cNvPr id="958" name="Google Shape;958;g39d311a6791_0_1292"/>
          <p:cNvSpPr/>
          <p:nvPr/>
        </p:nvSpPr>
        <p:spPr>
          <a:xfrm>
            <a:off x="361990" y="247896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Evidence must connect to assurance, not effort</a:t>
            </a:r>
            <a:endParaRPr i="0" sz="1750" u="none" cap="none" strike="noStrike"/>
          </a:p>
        </p:txBody>
      </p:sp>
      <p:sp>
        <p:nvSpPr>
          <p:cNvPr id="959" name="Google Shape;959;g39d311a6791_0_1292"/>
          <p:cNvSpPr/>
          <p:nvPr/>
        </p:nvSpPr>
        <p:spPr>
          <a:xfrm>
            <a:off x="361990" y="292115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Tabletop precedes functional by design, not tradition</a:t>
            </a:r>
            <a:endParaRPr i="0" sz="1750" u="none" cap="none" strike="noStrike"/>
          </a:p>
        </p:txBody>
      </p:sp>
      <p:sp>
        <p:nvSpPr>
          <p:cNvPr id="960" name="Google Shape;960;g39d311a6791_0_1292"/>
          <p:cNvSpPr/>
          <p:nvPr/>
        </p:nvSpPr>
        <p:spPr>
          <a:xfrm>
            <a:off x="361990" y="336335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Readiness is measured through defensibility</a:t>
            </a:r>
            <a:endParaRPr i="0" sz="1750" u="none" cap="none" strike="noStrike"/>
          </a:p>
        </p:txBody>
      </p:sp>
      <p:sp>
        <p:nvSpPr>
          <p:cNvPr id="961" name="Google Shape;961;g39d311a6791_0_1292"/>
          <p:cNvSpPr/>
          <p:nvPr/>
        </p:nvSpPr>
        <p:spPr>
          <a:xfrm>
            <a:off x="361999" y="3981400"/>
            <a:ext cx="113922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2" name="Google Shape;962;g39d311a6791_0_1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804" y="4325501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39d311a6791_0_1292"/>
          <p:cNvSpPr/>
          <p:nvPr/>
        </p:nvSpPr>
        <p:spPr>
          <a:xfrm>
            <a:off x="1005822" y="4264888"/>
            <a:ext cx="10550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"What the exam looks for: governance-based escalation, evidence-backed maturity, and risk-aligned execution."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d311a6791_0_6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34" name="Google Shape;234;g39d311a6791_0_6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39d311a6791_0_63"/>
          <p:cNvSpPr/>
          <p:nvPr/>
        </p:nvSpPr>
        <p:spPr>
          <a:xfrm>
            <a:off x="463601" y="831100"/>
            <a:ext cx="6892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Types of Resilience Tests</a:t>
            </a:r>
            <a:endParaRPr i="0" sz="4450" u="none" cap="none" strike="noStrike"/>
          </a:p>
        </p:txBody>
      </p:sp>
      <p:sp>
        <p:nvSpPr>
          <p:cNvPr id="236" name="Google Shape;236;g39d311a6791_0_63"/>
          <p:cNvSpPr/>
          <p:nvPr/>
        </p:nvSpPr>
        <p:spPr>
          <a:xfrm>
            <a:off x="463590" y="176668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Tabletop tests validate decision-making logic and leadership coordination.</a:t>
            </a:r>
            <a:endParaRPr i="0" sz="1750" u="none" cap="none" strike="noStrike"/>
          </a:p>
        </p:txBody>
      </p:sp>
      <p:sp>
        <p:nvSpPr>
          <p:cNvPr id="237" name="Google Shape;237;g39d311a6791_0_63"/>
          <p:cNvSpPr/>
          <p:nvPr/>
        </p:nvSpPr>
        <p:spPr>
          <a:xfrm>
            <a:off x="463590" y="2571790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Functional tests confirm whether documented procedures work in execution.</a:t>
            </a:r>
            <a:endParaRPr i="0" sz="1750" u="none" cap="none" strike="noStrike"/>
          </a:p>
        </p:txBody>
      </p:sp>
      <p:sp>
        <p:nvSpPr>
          <p:cNvPr id="238" name="Google Shape;238;g39d311a6791_0_63"/>
          <p:cNvSpPr/>
          <p:nvPr/>
        </p:nvSpPr>
        <p:spPr>
          <a:xfrm>
            <a:off x="463590" y="3376890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Technical tests verify infrastructure, failover, and system recovery capability.</a:t>
            </a:r>
            <a:endParaRPr i="0" sz="1750" u="none" cap="none" strike="noStrike"/>
          </a:p>
        </p:txBody>
      </p:sp>
      <p:sp>
        <p:nvSpPr>
          <p:cNvPr id="239" name="Google Shape;239;g39d311a6791_0_63"/>
          <p:cNvSpPr/>
          <p:nvPr/>
        </p:nvSpPr>
        <p:spPr>
          <a:xfrm>
            <a:off x="463590" y="4181991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Combined tests simulate more realistic multi-layered response conditions.</a:t>
            </a:r>
            <a:endParaRPr i="0" sz="1750" u="none" cap="none" strike="noStrike"/>
          </a:p>
        </p:txBody>
      </p:sp>
      <p:sp>
        <p:nvSpPr>
          <p:cNvPr id="240" name="Google Shape;240;g39d311a6791_0_63"/>
          <p:cNvSpPr/>
          <p:nvPr/>
        </p:nvSpPr>
        <p:spPr>
          <a:xfrm>
            <a:off x="463590" y="4987092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Each type plays a distinct role in maturity and evidence collection.</a:t>
            </a:r>
            <a:endParaRPr i="0" sz="1750" u="none" cap="none" strike="noStrike"/>
          </a:p>
        </p:txBody>
      </p:sp>
      <p:pic>
        <p:nvPicPr>
          <p:cNvPr descr="preencoded.png" id="241" name="Google Shape;241;g39d311a6791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1500" y="1300650"/>
            <a:ext cx="3686426" cy="368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94a9e633d9_0_16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970" name="Google Shape;970;g394a9e633d9_0_160"/>
          <p:cNvSpPr txBox="1"/>
          <p:nvPr/>
        </p:nvSpPr>
        <p:spPr>
          <a:xfrm>
            <a:off x="1309200" y="2278325"/>
            <a:ext cx="957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Kahootz &amp; Quiz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d311a6791_0_7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48" name="Google Shape;248;g39d311a6791_0_7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49" name="Google Shape;249;g39d311a6791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098" y="1257900"/>
            <a:ext cx="3345075" cy="33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39d311a6791_0_76"/>
          <p:cNvSpPr/>
          <p:nvPr/>
        </p:nvSpPr>
        <p:spPr>
          <a:xfrm>
            <a:off x="4346291" y="972321"/>
            <a:ext cx="6824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Best Practices for Planning</a:t>
            </a:r>
            <a:endParaRPr i="0" sz="4450" u="none" cap="none" strike="noStrike"/>
          </a:p>
        </p:txBody>
      </p:sp>
      <p:sp>
        <p:nvSpPr>
          <p:cNvPr id="251" name="Google Shape;251;g39d311a6791_0_76"/>
          <p:cNvSpPr/>
          <p:nvPr/>
        </p:nvSpPr>
        <p:spPr>
          <a:xfrm>
            <a:off x="4346291" y="1907914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Define clear scope and success criteria before test execution begins.</a:t>
            </a:r>
            <a:endParaRPr i="0" sz="1750" u="none" cap="none" strike="noStrike"/>
          </a:p>
        </p:txBody>
      </p:sp>
      <p:sp>
        <p:nvSpPr>
          <p:cNvPr id="252" name="Google Shape;252;g39d311a6791_0_76"/>
          <p:cNvSpPr/>
          <p:nvPr/>
        </p:nvSpPr>
        <p:spPr>
          <a:xfrm>
            <a:off x="4346291" y="2344390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Communicate roles, expectations, and evaluation methods in advance.</a:t>
            </a:r>
            <a:endParaRPr i="0" sz="1750" u="none" cap="none" strike="noStrike"/>
          </a:p>
        </p:txBody>
      </p:sp>
      <p:sp>
        <p:nvSpPr>
          <p:cNvPr id="253" name="Google Shape;253;g39d311a6791_0_76"/>
          <p:cNvSpPr/>
          <p:nvPr/>
        </p:nvSpPr>
        <p:spPr>
          <a:xfrm>
            <a:off x="4346291" y="2801715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Assign responsibilities with clarity to prevent execution confusion.</a:t>
            </a:r>
            <a:endParaRPr i="0" sz="1750" u="none" cap="none" strike="noStrike"/>
          </a:p>
        </p:txBody>
      </p:sp>
      <p:sp>
        <p:nvSpPr>
          <p:cNvPr id="254" name="Google Shape;254;g39d311a6791_0_76"/>
          <p:cNvSpPr/>
          <p:nvPr/>
        </p:nvSpPr>
        <p:spPr>
          <a:xfrm>
            <a:off x="4346291" y="3243913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Confirm dependencies and constraints prior to activation.</a:t>
            </a:r>
            <a:endParaRPr i="0" sz="1750" u="none" cap="none" strike="noStrike"/>
          </a:p>
        </p:txBody>
      </p:sp>
      <p:sp>
        <p:nvSpPr>
          <p:cNvPr id="255" name="Google Shape;255;g39d311a6791_0_76"/>
          <p:cNvSpPr/>
          <p:nvPr/>
        </p:nvSpPr>
        <p:spPr>
          <a:xfrm>
            <a:off x="4346291" y="3686112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Capture not only outcomes, but also behaviors and decision quality.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d311a6791_0_8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62" name="Google Shape;262;g39d311a6791_0_8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g39d311a6791_0_89"/>
          <p:cNvSpPr/>
          <p:nvPr/>
        </p:nvSpPr>
        <p:spPr>
          <a:xfrm>
            <a:off x="387390" y="86919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Conducting the Test</a:t>
            </a:r>
            <a:endParaRPr i="0" sz="4450" u="none" cap="none" strike="noStrike"/>
          </a:p>
        </p:txBody>
      </p:sp>
      <p:sp>
        <p:nvSpPr>
          <p:cNvPr id="264" name="Google Shape;264;g39d311a6791_0_89"/>
          <p:cNvSpPr/>
          <p:nvPr/>
        </p:nvSpPr>
        <p:spPr>
          <a:xfrm>
            <a:off x="387390" y="1804789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Facilitate execution with structured observation for objectivity.</a:t>
            </a:r>
            <a:endParaRPr i="0" sz="1750" u="none" cap="none" strike="noStrike"/>
          </a:p>
        </p:txBody>
      </p:sp>
      <p:sp>
        <p:nvSpPr>
          <p:cNvPr id="265" name="Google Shape;265;g39d311a6791_0_89"/>
          <p:cNvSpPr/>
          <p:nvPr/>
        </p:nvSpPr>
        <p:spPr>
          <a:xfrm>
            <a:off x="387390" y="2246987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Track timing, escalation flow, and procedural adherence.</a:t>
            </a:r>
            <a:endParaRPr i="0" sz="1750" u="none" cap="none" strike="noStrike"/>
          </a:p>
        </p:txBody>
      </p:sp>
      <p:sp>
        <p:nvSpPr>
          <p:cNvPr id="266" name="Google Shape;266;g39d311a6791_0_89"/>
          <p:cNvSpPr/>
          <p:nvPr/>
        </p:nvSpPr>
        <p:spPr>
          <a:xfrm>
            <a:off x="387390" y="2689185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Monitor communication effectiveness across teams.</a:t>
            </a:r>
            <a:endParaRPr i="0" sz="1750" u="none" cap="none" strike="noStrike"/>
          </a:p>
        </p:txBody>
      </p:sp>
      <p:sp>
        <p:nvSpPr>
          <p:cNvPr id="267" name="Google Shape;267;g39d311a6791_0_89"/>
          <p:cNvSpPr/>
          <p:nvPr/>
        </p:nvSpPr>
        <p:spPr>
          <a:xfrm>
            <a:off x="387390" y="3131383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Record evidence during the test, not after.</a:t>
            </a:r>
            <a:endParaRPr i="0" sz="1750" u="none" cap="none" strike="noStrike"/>
          </a:p>
        </p:txBody>
      </p:sp>
      <p:sp>
        <p:nvSpPr>
          <p:cNvPr id="268" name="Google Shape;268;g39d311a6791_0_89"/>
          <p:cNvSpPr/>
          <p:nvPr/>
        </p:nvSpPr>
        <p:spPr>
          <a:xfrm>
            <a:off x="387390" y="3573582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Maintain realism without compromising safety or control.</a:t>
            </a:r>
            <a:endParaRPr i="0" sz="1750" u="none" cap="none" strike="noStrike"/>
          </a:p>
        </p:txBody>
      </p:sp>
      <p:pic>
        <p:nvPicPr>
          <p:cNvPr descr="preencoded.png" id="269" name="Google Shape;269;g39d311a6791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9750" y="2485725"/>
            <a:ext cx="3665100" cy="366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d311a6791_0_1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76" name="Google Shape;276;g39d311a6791_0_1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77" name="Google Shape;277;g39d311a6791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77" y="1762900"/>
            <a:ext cx="2949850" cy="29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9d311a6791_0_102"/>
          <p:cNvSpPr/>
          <p:nvPr/>
        </p:nvSpPr>
        <p:spPr>
          <a:xfrm>
            <a:off x="684253" y="68929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Post-Test Validation</a:t>
            </a:r>
            <a:endParaRPr i="0" sz="4450" u="none" cap="none" strike="noStrike"/>
          </a:p>
        </p:txBody>
      </p:sp>
      <p:sp>
        <p:nvSpPr>
          <p:cNvPr id="279" name="Google Shape;279;g39d311a6791_0_102"/>
          <p:cNvSpPr/>
          <p:nvPr/>
        </p:nvSpPr>
        <p:spPr>
          <a:xfrm>
            <a:off x="4263478" y="2042214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Hold a structured governance-led debrief to confirm findings.</a:t>
            </a:r>
            <a:endParaRPr i="0" sz="1750" u="none" cap="none" strike="noStrike"/>
          </a:p>
        </p:txBody>
      </p:sp>
      <p:sp>
        <p:nvSpPr>
          <p:cNvPr id="280" name="Google Shape;280;g39d311a6791_0_102"/>
          <p:cNvSpPr/>
          <p:nvPr/>
        </p:nvSpPr>
        <p:spPr>
          <a:xfrm>
            <a:off x="4263478" y="2484412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Convert observations into corrective actions with owners and timelines.</a:t>
            </a:r>
            <a:endParaRPr i="0" sz="1750" u="none" cap="none" strike="noStrike"/>
          </a:p>
        </p:txBody>
      </p:sp>
      <p:sp>
        <p:nvSpPr>
          <p:cNvPr id="281" name="Google Shape;281;g39d311a6791_0_102"/>
          <p:cNvSpPr/>
          <p:nvPr/>
        </p:nvSpPr>
        <p:spPr>
          <a:xfrm>
            <a:off x="4263475" y="2865246"/>
            <a:ext cx="76044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Update documentation, procedures, and responsibilities accordingly.</a:t>
            </a:r>
            <a:endParaRPr i="0" sz="1750" u="none" cap="none" strike="noStrike"/>
          </a:p>
        </p:txBody>
      </p:sp>
      <p:sp>
        <p:nvSpPr>
          <p:cNvPr id="282" name="Google Shape;282;g39d311a6791_0_102"/>
          <p:cNvSpPr/>
          <p:nvPr/>
        </p:nvSpPr>
        <p:spPr>
          <a:xfrm>
            <a:off x="4263478" y="3344338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Track improvement using trend-based maturity progression.</a:t>
            </a:r>
            <a:endParaRPr i="0" sz="1750" u="none" cap="none" strike="noStrike"/>
          </a:p>
        </p:txBody>
      </p:sp>
      <p:sp>
        <p:nvSpPr>
          <p:cNvPr id="283" name="Google Shape;283;g39d311a6791_0_102"/>
          <p:cNvSpPr/>
          <p:nvPr/>
        </p:nvSpPr>
        <p:spPr>
          <a:xfrm>
            <a:off x="4263478" y="3786537"/>
            <a:ext cx="7604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Reinforce governance assurance through validated adjustments.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</cp:coreProperties>
</file>